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7" r:id="rId3"/>
    <p:sldId id="259" r:id="rId4"/>
    <p:sldId id="260" r:id="rId5"/>
    <p:sldId id="267" r:id="rId6"/>
    <p:sldId id="268" r:id="rId7"/>
    <p:sldId id="269" r:id="rId8"/>
    <p:sldId id="273" r:id="rId9"/>
    <p:sldId id="270" r:id="rId10"/>
    <p:sldId id="285" r:id="rId11"/>
    <p:sldId id="272" r:id="rId12"/>
    <p:sldId id="261" r:id="rId13"/>
    <p:sldId id="284" r:id="rId14"/>
    <p:sldId id="274" r:id="rId15"/>
    <p:sldId id="275" r:id="rId16"/>
    <p:sldId id="286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62" r:id="rId26"/>
    <p:sldId id="263" r:id="rId27"/>
    <p:sldId id="264" r:id="rId28"/>
    <p:sldId id="265" r:id="rId29"/>
    <p:sldId id="26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5" r:id="rId40"/>
    <p:sldId id="296" r:id="rId41"/>
    <p:sldId id="297" r:id="rId42"/>
    <p:sldId id="298" r:id="rId43"/>
    <p:sldId id="301" r:id="rId44"/>
    <p:sldId id="302" r:id="rId45"/>
    <p:sldId id="306" r:id="rId46"/>
    <p:sldId id="309" r:id="rId47"/>
    <p:sldId id="307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9" r:id="rId67"/>
    <p:sldId id="330" r:id="rId68"/>
    <p:sldId id="332" r:id="rId69"/>
    <p:sldId id="333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921"/>
    <a:srgbClr val="FFF8E5"/>
    <a:srgbClr val="FF0000"/>
    <a:srgbClr val="FFFFFF"/>
    <a:srgbClr val="41007C"/>
    <a:srgbClr val="007F00"/>
    <a:srgbClr val="0000FF"/>
    <a:srgbClr val="A52A2A"/>
    <a:srgbClr val="C7D3F1"/>
    <a:srgbClr val="BED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707" autoAdjust="0"/>
    <p:restoredTop sz="94775" autoAdjust="0"/>
  </p:normalViewPr>
  <p:slideViewPr>
    <p:cSldViewPr snapToGrid="0">
      <p:cViewPr varScale="1">
        <p:scale>
          <a:sx n="79" d="100"/>
          <a:sy n="79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AD2E874-BA10-4B2D-8B04-7F766CCF54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5BE726-E9C3-49A3-B4BD-829A9C1E68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57834-2DC1-47E3-80B6-E36E2687DCB6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491493-A2C8-4686-8A4E-431B645315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BAC00E-6ED3-4679-906E-7AC126BB54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6276A-049B-4D23-9CA0-B326A5EE6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796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1DC3C-6D9F-4C0C-8CF4-F0064A453C8A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4621-AB89-41FC-86D1-BB3D1E281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197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64621-AB89-41FC-86D1-BB3D1E281DB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9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D35CFFD-60F9-43F7-A248-6D20BADEAF3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792683B7-F252-4864-8285-318774980353}"/>
              </a:ext>
            </a:extLst>
          </p:cNvPr>
          <p:cNvSpPr/>
          <p:nvPr userDrawn="1"/>
        </p:nvSpPr>
        <p:spPr>
          <a:xfrm rot="10800000" flipH="1" flipV="1">
            <a:off x="0" y="5735636"/>
            <a:ext cx="12192002" cy="1122363"/>
          </a:xfrm>
          <a:prstGeom prst="rtTriangle">
            <a:avLst/>
          </a:prstGeom>
          <a:solidFill>
            <a:srgbClr val="2B4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indent="0" algn="l"/>
            <a:endParaRPr lang="ko-KR" altLang="en-US" sz="3200" b="1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788FB24-0792-417C-8F18-4FA0AC1AF13C}"/>
              </a:ext>
            </a:extLst>
          </p:cNvPr>
          <p:cNvSpPr/>
          <p:nvPr userDrawn="1"/>
        </p:nvSpPr>
        <p:spPr>
          <a:xfrm flipH="1" flipV="1">
            <a:off x="-3" y="-5"/>
            <a:ext cx="12192002" cy="1122368"/>
          </a:xfrm>
          <a:prstGeom prst="rtTriangle">
            <a:avLst/>
          </a:prstGeom>
          <a:solidFill>
            <a:srgbClr val="C7D3F1"/>
          </a:solidFill>
          <a:ln>
            <a:solidFill>
              <a:srgbClr val="A8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0AF2FE-80EE-42E3-ABC8-BA6C72597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F786578-25A5-4A30-AA8D-65E0DF5D9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2E3F93-5FA6-EEF2-8F20-BD6C8B74CA36}"/>
              </a:ext>
            </a:extLst>
          </p:cNvPr>
          <p:cNvSpPr txBox="1"/>
          <p:nvPr userDrawn="1"/>
        </p:nvSpPr>
        <p:spPr>
          <a:xfrm>
            <a:off x="135143" y="6296818"/>
            <a:ext cx="2490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Yang Seokhwan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3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CBC304C-7FE7-4A4C-8383-B2FC60EB502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6720" y="1028700"/>
            <a:ext cx="11338560" cy="51777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D209EC67-AC93-4C6B-88A9-78AF28AF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7C4D08EA-5D92-4AB6-A3CA-4A8FF0B60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22C6C323-E682-4C5B-ABCB-40533FB8ED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13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FDA73CE-71E0-4715-A6A8-ACC9BF9C0288}"/>
              </a:ext>
            </a:extLst>
          </p:cNvPr>
          <p:cNvSpPr/>
          <p:nvPr userDrawn="1"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rgbClr val="2B4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594B85-A1A0-4225-93F6-ED911E894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4661"/>
            <a:ext cx="10683240" cy="76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52C846-F900-4AAB-92F3-E562E562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20" y="1028700"/>
            <a:ext cx="11338560" cy="5148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FBAC23C0-3580-4C9B-ADAA-C11BBD4BA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22C6C323-E682-4C5B-ABCB-40533FB8ED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98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00A5-EDE3-42D5-8D94-C9CA68286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br>
              <a:rPr lang="en-US" altLang="ko-KR" sz="2000" dirty="0"/>
            </a:br>
            <a:br>
              <a:rPr lang="en-US" altLang="ko-KR" sz="1400" dirty="0"/>
            </a:br>
            <a:r>
              <a:rPr lang="ko-KR" altLang="en-US" sz="5400" dirty="0" err="1">
                <a:solidFill>
                  <a:schemeClr val="accent5">
                    <a:lumMod val="75000"/>
                  </a:schemeClr>
                </a:solidFill>
              </a:rPr>
              <a:t>텐서플로우</a:t>
            </a:r>
            <a:r>
              <a:rPr lang="ko-KR" altLang="en-US" sz="5400" dirty="0">
                <a:solidFill>
                  <a:schemeClr val="accent5">
                    <a:lumMod val="75000"/>
                  </a:schemeClr>
                </a:solidFill>
              </a:rPr>
              <a:t> 기초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53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A599BD-CEC3-4111-B6B9-A9598DC95B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</a:t>
            </a:r>
            <a:endParaRPr lang="en-US" altLang="ko-KR" dirty="0"/>
          </a:p>
          <a:p>
            <a:pPr lvl="1"/>
            <a:r>
              <a:rPr lang="ko-KR" altLang="en-US" dirty="0"/>
              <a:t>상수형</a:t>
            </a:r>
            <a:r>
              <a:rPr lang="en-US" altLang="ko-KR" dirty="0"/>
              <a:t>(Constant) </a:t>
            </a:r>
            <a:r>
              <a:rPr lang="ko-KR" altLang="en-US" dirty="0"/>
              <a:t>사용 예시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A17213-689A-4C15-B8EF-DCF173B0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7E5B78-704E-4A54-9628-796BBFF2C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EAE725-25A1-445B-BC2D-5C0894880016}"/>
              </a:ext>
            </a:extLst>
          </p:cNvPr>
          <p:cNvSpPr/>
          <p:nvPr/>
        </p:nvSpPr>
        <p:spPr>
          <a:xfrm>
            <a:off x="1264023" y="2444337"/>
            <a:ext cx="5052957" cy="381930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</a:rPr>
              <a:t>tensorflow</a:t>
            </a:r>
            <a:r>
              <a:rPr lang="en-US" altLang="ko-KR" sz="1600" dirty="0">
                <a:solidFill>
                  <a:schemeClr val="tx1"/>
                </a:solidFill>
              </a:rPr>
              <a:t> as </a:t>
            </a:r>
            <a:r>
              <a:rPr lang="en-US" altLang="ko-KR" sz="1600" dirty="0" err="1">
                <a:solidFill>
                  <a:schemeClr val="tx1"/>
                </a:solidFill>
              </a:rPr>
              <a:t>tf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a = </a:t>
            </a:r>
            <a:r>
              <a:rPr lang="en-US" altLang="ko-KR" sz="1600" dirty="0" err="1">
                <a:solidFill>
                  <a:schemeClr val="tx1"/>
                </a:solidFill>
              </a:rPr>
              <a:t>tf.constant</a:t>
            </a:r>
            <a:r>
              <a:rPr lang="en-US" altLang="ko-KR" sz="1600" dirty="0">
                <a:solidFill>
                  <a:schemeClr val="tx1"/>
                </a:solidFill>
              </a:rPr>
              <a:t>([5],</a:t>
            </a:r>
            <a:r>
              <a:rPr lang="en-US" altLang="ko-KR" sz="1600" dirty="0" err="1">
                <a:solidFill>
                  <a:schemeClr val="tx1"/>
                </a:solidFill>
              </a:rPr>
              <a:t>dtype</a:t>
            </a:r>
            <a:r>
              <a:rPr lang="en-US" altLang="ko-KR" sz="16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b = </a:t>
            </a:r>
            <a:r>
              <a:rPr lang="en-US" altLang="ko-KR" sz="1600" dirty="0" err="1">
                <a:solidFill>
                  <a:schemeClr val="tx1"/>
                </a:solidFill>
              </a:rPr>
              <a:t>tf.constant</a:t>
            </a:r>
            <a:r>
              <a:rPr lang="en-US" altLang="ko-KR" sz="1600" dirty="0">
                <a:solidFill>
                  <a:schemeClr val="tx1"/>
                </a:solidFill>
              </a:rPr>
              <a:t>([10],</a:t>
            </a:r>
            <a:r>
              <a:rPr lang="en-US" altLang="ko-KR" sz="1600" dirty="0" err="1">
                <a:solidFill>
                  <a:schemeClr val="tx1"/>
                </a:solidFill>
              </a:rPr>
              <a:t>dtype</a:t>
            </a:r>
            <a:r>
              <a:rPr lang="en-US" altLang="ko-KR" sz="16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c = </a:t>
            </a:r>
            <a:r>
              <a:rPr lang="en-US" altLang="ko-KR" sz="1600" dirty="0" err="1">
                <a:solidFill>
                  <a:schemeClr val="tx1"/>
                </a:solidFill>
              </a:rPr>
              <a:t>tf.constant</a:t>
            </a:r>
            <a:r>
              <a:rPr lang="en-US" altLang="ko-KR" sz="1600" dirty="0">
                <a:solidFill>
                  <a:schemeClr val="tx1"/>
                </a:solidFill>
              </a:rPr>
              <a:t>([2],</a:t>
            </a:r>
            <a:r>
              <a:rPr lang="en-US" altLang="ko-KR" sz="1600" dirty="0" err="1">
                <a:solidFill>
                  <a:schemeClr val="tx1"/>
                </a:solidFill>
              </a:rPr>
              <a:t>dtype</a:t>
            </a:r>
            <a:r>
              <a:rPr lang="en-US" altLang="ko-KR" sz="16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d = a*</a:t>
            </a:r>
            <a:r>
              <a:rPr lang="en-US" altLang="ko-KR" sz="1600" dirty="0" err="1">
                <a:solidFill>
                  <a:schemeClr val="tx1"/>
                </a:solidFill>
              </a:rPr>
              <a:t>b+c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print(d)</a:t>
            </a: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 err="1">
                <a:solidFill>
                  <a:schemeClr val="tx1"/>
                </a:solidFill>
              </a:rPr>
              <a:t>sess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tf.Session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result = </a:t>
            </a:r>
            <a:r>
              <a:rPr lang="en-US" altLang="ko-KR" sz="1600" dirty="0" err="1">
                <a:solidFill>
                  <a:schemeClr val="tx1"/>
                </a:solidFill>
              </a:rPr>
              <a:t>sess.run</a:t>
            </a:r>
            <a:r>
              <a:rPr lang="en-US" altLang="ko-KR" sz="1600" dirty="0">
                <a:solidFill>
                  <a:schemeClr val="tx1"/>
                </a:solidFill>
              </a:rPr>
              <a:t>(d)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print (result)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AFF3314-D6CA-472A-AFDB-85023DFA7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92" b="4502"/>
          <a:stretch/>
        </p:blipFill>
        <p:spPr>
          <a:xfrm>
            <a:off x="7039255" y="3060920"/>
            <a:ext cx="3530860" cy="25861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263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A599BD-CEC3-4111-B6B9-A9598DC95B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AttributeError</a:t>
            </a:r>
            <a:r>
              <a:rPr lang="en-US" altLang="ko-KR" dirty="0"/>
              <a:t>: module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en-US" altLang="ko-KR" dirty="0" err="1"/>
              <a:t>tensorflow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/>
              <a:t>has</a:t>
            </a:r>
            <a:r>
              <a:rPr lang="ko-KR" altLang="en-US" dirty="0"/>
              <a:t> </a:t>
            </a:r>
            <a:r>
              <a:rPr lang="en-US" altLang="ko-KR" dirty="0"/>
              <a:t>no</a:t>
            </a:r>
            <a:r>
              <a:rPr lang="ko-KR" altLang="en-US" dirty="0"/>
              <a:t> </a:t>
            </a:r>
            <a:r>
              <a:rPr lang="en-US" altLang="ko-KR" dirty="0"/>
              <a:t>attribute</a:t>
            </a:r>
            <a:r>
              <a:rPr lang="ko-KR" altLang="en-US" dirty="0"/>
              <a:t> </a:t>
            </a:r>
            <a:r>
              <a:rPr lang="en-US" altLang="ko-KR" dirty="0"/>
              <a:t>‘Session’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A17213-689A-4C15-B8EF-DCF173B0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7E5B78-704E-4A54-9628-796BBFF2C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C6E1FC7-3D68-4CF2-B2D0-C3156FA58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68"/>
          <a:stretch/>
        </p:blipFill>
        <p:spPr>
          <a:xfrm>
            <a:off x="830580" y="1818047"/>
            <a:ext cx="4937760" cy="4388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16BD9C-851A-49DC-AAAB-DA0660489FF1}"/>
              </a:ext>
            </a:extLst>
          </p:cNvPr>
          <p:cNvSpPr txBox="1"/>
          <p:nvPr/>
        </p:nvSpPr>
        <p:spPr>
          <a:xfrm>
            <a:off x="6017567" y="1818047"/>
            <a:ext cx="5747713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텐서플로는</a:t>
            </a:r>
            <a:r>
              <a:rPr lang="ko-KR" altLang="en-US" dirty="0"/>
              <a:t> </a:t>
            </a:r>
            <a:r>
              <a:rPr lang="en-US" altLang="ko-KR" dirty="0"/>
              <a:t>1.x </a:t>
            </a:r>
            <a:r>
              <a:rPr lang="ko-KR" altLang="en-US" dirty="0"/>
              <a:t>버전에서 </a:t>
            </a:r>
            <a:r>
              <a:rPr lang="en-US" altLang="ko-KR" dirty="0"/>
              <a:t>2.x</a:t>
            </a:r>
            <a:r>
              <a:rPr lang="ko-KR" altLang="en-US" dirty="0"/>
              <a:t> 버전으로 바뀌면서 </a:t>
            </a:r>
            <a:r>
              <a:rPr lang="en-US" altLang="ko-KR" dirty="0"/>
              <a:t>Session</a:t>
            </a:r>
            <a:r>
              <a:rPr lang="ko-KR" altLang="en-US" dirty="0"/>
              <a:t>을 통해서 계산하는 구조를 자동으로 </a:t>
            </a:r>
            <a:r>
              <a:rPr lang="en-US" altLang="ko-KR" dirty="0"/>
              <a:t>Eager Execution(</a:t>
            </a:r>
            <a:r>
              <a:rPr lang="ko-KR" altLang="en-US" dirty="0"/>
              <a:t>즉시 실행 모드</a:t>
            </a:r>
            <a:r>
              <a:rPr lang="en-US" altLang="ko-KR" dirty="0"/>
              <a:t>)</a:t>
            </a:r>
            <a:r>
              <a:rPr lang="ko-KR" altLang="en-US" dirty="0"/>
              <a:t>을 적용함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이러한 문제로 </a:t>
            </a:r>
            <a:r>
              <a:rPr lang="en-US" altLang="ko-KR" dirty="0"/>
              <a:t>1.x </a:t>
            </a:r>
            <a:r>
              <a:rPr lang="ko-KR" altLang="en-US" dirty="0"/>
              <a:t>버전과 일부 호환성의 문제를 일으키고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그러나 여전히 </a:t>
            </a:r>
            <a:r>
              <a:rPr lang="en-US" altLang="ko-KR" dirty="0"/>
              <a:t>1.x </a:t>
            </a:r>
            <a:r>
              <a:rPr lang="ko-KR" altLang="en-US" dirty="0"/>
              <a:t>버전의 예제 및 실무 코드가 보편화 되어 있으므로 </a:t>
            </a:r>
            <a:r>
              <a:rPr lang="en-US" altLang="ko-KR" dirty="0"/>
              <a:t>1.x </a:t>
            </a:r>
            <a:r>
              <a:rPr lang="ko-KR" altLang="en-US" dirty="0"/>
              <a:t>버전을 학습할 필요가 있음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Colab</a:t>
            </a:r>
            <a:r>
              <a:rPr lang="ko-KR" altLang="en-US" dirty="0"/>
              <a:t>을 사용할 경우</a:t>
            </a:r>
            <a:r>
              <a:rPr lang="en-US" altLang="ko-KR" dirty="0"/>
              <a:t>, </a:t>
            </a:r>
            <a:r>
              <a:rPr lang="ko-KR" altLang="en-US" dirty="0"/>
              <a:t>기본 설치된 </a:t>
            </a:r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2.5.x </a:t>
            </a:r>
            <a:r>
              <a:rPr lang="ko-KR" altLang="en-US" dirty="0"/>
              <a:t>버전을 제거하고 </a:t>
            </a:r>
            <a:r>
              <a:rPr lang="en-US" altLang="ko-KR" dirty="0"/>
              <a:t>1.x</a:t>
            </a:r>
            <a:r>
              <a:rPr lang="ko-KR" altLang="en-US" dirty="0"/>
              <a:t>버전을 재 설치할 필요가 있음</a:t>
            </a:r>
          </a:p>
        </p:txBody>
      </p:sp>
    </p:spTree>
    <p:extLst>
      <p:ext uri="{BB962C8B-B14F-4D97-AF65-F5344CB8AC3E}">
        <p14:creationId xmlns:p14="http://schemas.microsoft.com/office/powerpoint/2010/main" val="93686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ko-KR" altLang="en-US" dirty="0"/>
              <a:t>에서 </a:t>
            </a:r>
            <a:r>
              <a:rPr lang="ko-KR" altLang="en-US" dirty="0" err="1"/>
              <a:t>텐서플로</a:t>
            </a:r>
            <a:r>
              <a:rPr lang="ko-KR" altLang="en-US" dirty="0"/>
              <a:t> 버전 변경하기</a:t>
            </a:r>
            <a:endParaRPr lang="en-US" altLang="ko-KR" dirty="0"/>
          </a:p>
          <a:p>
            <a:pPr lvl="1"/>
            <a:r>
              <a:rPr lang="en-US" altLang="ko-KR" dirty="0"/>
              <a:t>!pip uninstall </a:t>
            </a:r>
            <a:r>
              <a:rPr lang="en-US" altLang="ko-KR" dirty="0" err="1"/>
              <a:t>tensorflow</a:t>
            </a:r>
            <a:endParaRPr lang="en-US" altLang="ko-KR" dirty="0"/>
          </a:p>
          <a:p>
            <a:pPr lvl="1"/>
            <a:r>
              <a:rPr lang="en-US" altLang="ko-KR" dirty="0"/>
              <a:t>!pip install </a:t>
            </a:r>
            <a:r>
              <a:rPr lang="en-US" altLang="ko-KR" dirty="0" err="1"/>
              <a:t>tensorflow</a:t>
            </a:r>
            <a:r>
              <a:rPr lang="en-US" altLang="ko-KR" dirty="0"/>
              <a:t>==1.15</a:t>
            </a:r>
          </a:p>
          <a:p>
            <a:pPr lvl="1"/>
            <a:r>
              <a:rPr lang="ko-KR" altLang="en-US" dirty="0"/>
              <a:t>재설치 후에는 런타임 재시작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027ACBB-B5EC-4533-9832-B2A4BC97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686" y="1717744"/>
            <a:ext cx="5779827" cy="430967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903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/>
              <a:t>상수형</a:t>
            </a:r>
            <a:r>
              <a:rPr lang="en-US" altLang="ko-KR" dirty="0"/>
              <a:t>(Constant) </a:t>
            </a:r>
            <a:r>
              <a:rPr lang="ko-KR" altLang="en-US" dirty="0"/>
              <a:t>사용 예시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D6FFF0-9816-472C-9ABA-AA76DD36E2CC}"/>
              </a:ext>
            </a:extLst>
          </p:cNvPr>
          <p:cNvSpPr/>
          <p:nvPr/>
        </p:nvSpPr>
        <p:spPr>
          <a:xfrm>
            <a:off x="1264023" y="2444337"/>
            <a:ext cx="2774577" cy="30420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import </a:t>
            </a:r>
            <a:r>
              <a:rPr lang="en-US" altLang="ko-KR" sz="1200" dirty="0" err="1">
                <a:solidFill>
                  <a:schemeClr val="tx1"/>
                </a:solidFill>
              </a:rPr>
              <a:t>tensorflow</a:t>
            </a:r>
            <a:r>
              <a:rPr lang="en-US" altLang="ko-KR" sz="1200" dirty="0">
                <a:solidFill>
                  <a:schemeClr val="tx1"/>
                </a:solidFill>
              </a:rPr>
              <a:t> as </a:t>
            </a:r>
            <a:r>
              <a:rPr lang="en-US" altLang="ko-KR" sz="1200" dirty="0" err="1">
                <a:solidFill>
                  <a:schemeClr val="tx1"/>
                </a:solidFill>
              </a:rPr>
              <a:t>tf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>
                <a:solidFill>
                  <a:schemeClr val="tx1"/>
                </a:solidFill>
              </a:rPr>
              <a:t>상수 노드 정의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a = </a:t>
            </a:r>
            <a:r>
              <a:rPr lang="en-US" altLang="ko-KR" sz="1200" dirty="0" err="1">
                <a:solidFill>
                  <a:schemeClr val="tx1"/>
                </a:solidFill>
              </a:rPr>
              <a:t>tf.constant</a:t>
            </a:r>
            <a:r>
              <a:rPr lang="en-US" altLang="ko-KR" sz="1200" dirty="0">
                <a:solidFill>
                  <a:schemeClr val="tx1"/>
                </a:solidFill>
              </a:rPr>
              <a:t>(1.0)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b = </a:t>
            </a:r>
            <a:r>
              <a:rPr lang="en-US" altLang="ko-KR" sz="1200" dirty="0" err="1">
                <a:solidFill>
                  <a:schemeClr val="tx1"/>
                </a:solidFill>
              </a:rPr>
              <a:t>tf.constant</a:t>
            </a:r>
            <a:r>
              <a:rPr lang="en-US" altLang="ko-KR" sz="1200" dirty="0">
                <a:solidFill>
                  <a:schemeClr val="tx1"/>
                </a:solidFill>
              </a:rPr>
              <a:t>(2.0)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c = </a:t>
            </a:r>
            <a:r>
              <a:rPr lang="en-US" altLang="ko-KR" sz="1200" dirty="0" err="1">
                <a:solidFill>
                  <a:schemeClr val="tx1"/>
                </a:solidFill>
              </a:rPr>
              <a:t>tf.constant</a:t>
            </a:r>
            <a:r>
              <a:rPr lang="en-US" altLang="ko-KR" sz="1200" dirty="0">
                <a:solidFill>
                  <a:schemeClr val="tx1"/>
                </a:solidFill>
              </a:rPr>
              <a:t>([ [1.0, 2.0], [3.0, 4.0] ])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print(a)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</a:t>
            </a:r>
            <a:r>
              <a:rPr lang="en-US" altLang="ko-KR" sz="1200" dirty="0" err="1">
                <a:solidFill>
                  <a:schemeClr val="tx1"/>
                </a:solidFill>
              </a:rPr>
              <a:t>a+b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print(c)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15A315-B6EE-4BD0-A368-5A8A69D0A090}"/>
              </a:ext>
            </a:extLst>
          </p:cNvPr>
          <p:cNvSpPr/>
          <p:nvPr/>
        </p:nvSpPr>
        <p:spPr>
          <a:xfrm>
            <a:off x="4160521" y="2444337"/>
            <a:ext cx="3794759" cy="30420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>
                <a:solidFill>
                  <a:schemeClr val="tx1"/>
                </a:solidFill>
              </a:rPr>
              <a:t>세션 </a:t>
            </a:r>
            <a:r>
              <a:rPr lang="en-US" altLang="ko-KR" sz="1200" dirty="0">
                <a:solidFill>
                  <a:schemeClr val="tx1"/>
                </a:solidFill>
              </a:rPr>
              <a:t>(session) </a:t>
            </a:r>
            <a:r>
              <a:rPr lang="ko-KR" altLang="en-US" sz="1200" dirty="0">
                <a:solidFill>
                  <a:schemeClr val="tx1"/>
                </a:solidFill>
              </a:rPr>
              <a:t>을 만들고 </a:t>
            </a:r>
            <a:r>
              <a:rPr lang="ko-KR" altLang="en-US" sz="1200" dirty="0" err="1">
                <a:solidFill>
                  <a:schemeClr val="tx1"/>
                </a:solidFill>
              </a:rPr>
              <a:t>노드간의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텐서</a:t>
            </a:r>
            <a:r>
              <a:rPr lang="ko-KR" altLang="en-US" sz="1200" dirty="0">
                <a:solidFill>
                  <a:schemeClr val="tx1"/>
                </a:solidFill>
              </a:rPr>
              <a:t> 연산 실행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tf.Session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([a, b]))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(c))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([</a:t>
            </a:r>
            <a:r>
              <a:rPr lang="en-US" altLang="ko-KR" sz="1200" dirty="0" err="1">
                <a:solidFill>
                  <a:schemeClr val="tx1"/>
                </a:solidFill>
              </a:rPr>
              <a:t>a+b</a:t>
            </a:r>
            <a:r>
              <a:rPr lang="en-US" altLang="ko-KR" sz="1200" dirty="0">
                <a:solidFill>
                  <a:schemeClr val="tx1"/>
                </a:solidFill>
              </a:rPr>
              <a:t>]))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(c+1.0)) # broadcast </a:t>
            </a:r>
            <a:r>
              <a:rPr lang="ko-KR" altLang="en-US" sz="1200" dirty="0">
                <a:solidFill>
                  <a:schemeClr val="tx1"/>
                </a:solidFill>
              </a:rPr>
              <a:t>수행</a:t>
            </a:r>
          </a:p>
          <a:p>
            <a:pPr>
              <a:lnSpc>
                <a:spcPct val="115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>
                <a:solidFill>
                  <a:schemeClr val="tx1"/>
                </a:solidFill>
              </a:rPr>
              <a:t>세션 </a:t>
            </a:r>
            <a:r>
              <a:rPr lang="en-US" altLang="ko-KR" sz="1200" dirty="0">
                <a:solidFill>
                  <a:schemeClr val="tx1"/>
                </a:solidFill>
              </a:rPr>
              <a:t>close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sess.close</a:t>
            </a:r>
            <a:r>
              <a:rPr lang="en-US" altLang="ko-KR" sz="1200" dirty="0">
                <a:solidFill>
                  <a:schemeClr val="tx1"/>
                </a:solidFill>
              </a:rPr>
              <a:t>() 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55D70D46-92E9-43F8-8182-5E5A96A3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1472034"/>
            <a:ext cx="3533830" cy="49543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53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/>
              <a:t>상수형</a:t>
            </a:r>
            <a:endParaRPr lang="en-US" altLang="ko-KR" dirty="0"/>
          </a:p>
          <a:p>
            <a:pPr lvl="2"/>
            <a:r>
              <a:rPr lang="ko-KR" altLang="en-US" dirty="0" err="1"/>
              <a:t>텐서플로는</a:t>
            </a:r>
            <a:r>
              <a:rPr lang="ko-KR" altLang="en-US" dirty="0"/>
              <a:t> </a:t>
            </a:r>
            <a:r>
              <a:rPr lang="en-US" altLang="ko-KR" dirty="0" err="1"/>
              <a:t>tf.constant</a:t>
            </a:r>
            <a:r>
              <a:rPr lang="en-US" altLang="ko-KR" dirty="0"/>
              <a:t>() </a:t>
            </a:r>
            <a:r>
              <a:rPr lang="ko-KR" altLang="en-US" dirty="0"/>
              <a:t>함수를 이용해서 상수 값을 저장하는 노드 생성 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a = </a:t>
            </a:r>
            <a:r>
              <a:rPr lang="en-US" altLang="ko-KR" dirty="0" err="1"/>
              <a:t>tf.constant</a:t>
            </a:r>
            <a:r>
              <a:rPr lang="en-US" altLang="ko-KR" dirty="0"/>
              <a:t>(1.0)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1.0 </a:t>
            </a:r>
            <a:r>
              <a:rPr lang="ko-KR" altLang="en-US" dirty="0"/>
              <a:t>값을 가지는 상수 노드 </a:t>
            </a:r>
            <a:r>
              <a:rPr lang="en-US" altLang="ko-KR" dirty="0"/>
              <a:t>a </a:t>
            </a:r>
            <a:r>
              <a:rPr lang="ko-KR" altLang="en-US" dirty="0"/>
              <a:t>를 생성하라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c = </a:t>
            </a:r>
            <a:r>
              <a:rPr lang="en-US" altLang="ko-KR" dirty="0" err="1"/>
              <a:t>tf.constant</a:t>
            </a:r>
            <a:r>
              <a:rPr lang="en-US" altLang="ko-KR" dirty="0"/>
              <a:t>([ [1.0, 2.0], [3.0, 4.0] ])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/>
              <a:t>[ [1.0, 2.0], [3.0, 4.0] ] </a:t>
            </a:r>
            <a:r>
              <a:rPr lang="ko-KR" altLang="en-US" dirty="0"/>
              <a:t>값을 가지는 노드 </a:t>
            </a:r>
            <a:r>
              <a:rPr lang="en-US" altLang="ko-KR" dirty="0"/>
              <a:t>c  </a:t>
            </a:r>
            <a:br>
              <a:rPr lang="en-US" altLang="ko-KR" dirty="0"/>
            </a:br>
            <a:r>
              <a:rPr lang="en-US" altLang="ko-KR" dirty="0"/>
              <a:t>                                                        </a:t>
            </a:r>
            <a:r>
              <a:rPr lang="ko-KR" altLang="en-US" dirty="0"/>
              <a:t>를 생성하라</a:t>
            </a:r>
            <a:endParaRPr lang="en-US" altLang="ko-KR" dirty="0"/>
          </a:p>
          <a:p>
            <a:pPr lvl="2"/>
            <a:r>
              <a:rPr lang="ko-KR" altLang="en-US" dirty="0"/>
              <a:t>이렇게 상수를 저장하는 노드를 정의한 후에</a:t>
            </a:r>
            <a:r>
              <a:rPr lang="en-US" altLang="ko-KR" dirty="0"/>
              <a:t> print </a:t>
            </a:r>
            <a:r>
              <a:rPr lang="ko-KR" altLang="en-US" dirty="0"/>
              <a:t>명령문을 </a:t>
            </a:r>
            <a:r>
              <a:rPr lang="en-US" altLang="ko-KR" dirty="0"/>
              <a:t>(</a:t>
            </a:r>
            <a:r>
              <a:rPr lang="ko-KR" altLang="en-US" dirty="0"/>
              <a:t>세션을 만들지 않고</a:t>
            </a:r>
            <a:r>
              <a:rPr lang="en-US" altLang="ko-KR" dirty="0"/>
              <a:t>) </a:t>
            </a:r>
            <a:r>
              <a:rPr lang="ko-KR" altLang="en-US" dirty="0"/>
              <a:t>바로 실행시키면 </a:t>
            </a:r>
            <a:r>
              <a:rPr lang="en-US" altLang="ko-KR" dirty="0"/>
              <a:t>Tensor("a:0", shape=(), </a:t>
            </a:r>
            <a:r>
              <a:rPr lang="en-US" altLang="ko-KR" dirty="0" err="1"/>
              <a:t>dtype</a:t>
            </a:r>
            <a:r>
              <a:rPr lang="en-US" altLang="ko-KR" dirty="0"/>
              <a:t>=float32) </a:t>
            </a:r>
            <a:r>
              <a:rPr lang="ko-KR" altLang="en-US" dirty="0"/>
              <a:t>같은 결과가 출력됨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846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/>
              <a:t>상수형</a:t>
            </a:r>
            <a:endParaRPr lang="en-US" altLang="ko-KR" dirty="0"/>
          </a:p>
          <a:p>
            <a:pPr lvl="2"/>
            <a:r>
              <a:rPr lang="ko-KR" altLang="en-US" dirty="0" err="1"/>
              <a:t>텐서플로는</a:t>
            </a:r>
            <a:r>
              <a:rPr lang="ko-KR" altLang="en-US" dirty="0"/>
              <a:t> 세션</a:t>
            </a:r>
            <a:r>
              <a:rPr lang="en-US" altLang="ko-KR" dirty="0"/>
              <a:t>(Session)</a:t>
            </a:r>
            <a:r>
              <a:rPr lang="ko-KR" altLang="en-US" dirty="0"/>
              <a:t>을 만들지 않고 명령문을 바로 실행하면 노드에 저장되어 있는 값이 출력되는 것이 아니라</a:t>
            </a:r>
            <a:r>
              <a:rPr lang="en-US" altLang="ko-KR" dirty="0"/>
              <a:t>, </a:t>
            </a:r>
            <a:r>
              <a:rPr lang="ko-KR" altLang="en-US" dirty="0"/>
              <a:t>현재 정의 되어있는 노드의 타입과 형상</a:t>
            </a:r>
            <a:r>
              <a:rPr lang="en-US" altLang="ko-KR" dirty="0"/>
              <a:t>(shape) </a:t>
            </a:r>
            <a:r>
              <a:rPr lang="ko-KR" altLang="en-US" dirty="0"/>
              <a:t>등의 현재 상태 정보만이 출력됨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이러한 노드에 실제의 값을 저장하고 노드 간의 연산을 하기 위해서는 </a:t>
            </a:r>
            <a:r>
              <a:rPr lang="en-US" altLang="ko-KR" dirty="0" err="1">
                <a:sym typeface="Wingdings" panose="05000000000000000000" pitchFamily="2" charset="2"/>
              </a:rPr>
              <a:t>sess</a:t>
            </a:r>
            <a:r>
              <a:rPr lang="en-US" altLang="ko-KR" dirty="0">
                <a:sym typeface="Wingdings" panose="05000000000000000000" pitchFamily="2" charset="2"/>
              </a:rPr>
              <a:t> = </a:t>
            </a:r>
            <a:r>
              <a:rPr lang="en-US" altLang="ko-KR" dirty="0" err="1">
                <a:sym typeface="Wingdings" panose="05000000000000000000" pitchFamily="2" charset="2"/>
              </a:rPr>
              <a:t>tf.Session</a:t>
            </a:r>
            <a:r>
              <a:rPr lang="en-US" altLang="ko-KR" dirty="0">
                <a:sym typeface="Wingdings" panose="05000000000000000000" pitchFamily="2" charset="2"/>
              </a:rPr>
              <a:t>() </a:t>
            </a:r>
            <a:r>
              <a:rPr lang="ko-KR" altLang="en-US" dirty="0">
                <a:sym typeface="Wingdings" panose="05000000000000000000" pitchFamily="2" charset="2"/>
              </a:rPr>
              <a:t>명령문을 이용하여 세션을 반드시 만들어 주어야 함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729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/>
              <a:t>상수형</a:t>
            </a:r>
            <a:endParaRPr lang="en-US" altLang="ko-KR" dirty="0"/>
          </a:p>
          <a:p>
            <a:pPr lvl="2"/>
            <a:r>
              <a:rPr lang="ko-KR" altLang="en-US" dirty="0"/>
              <a:t>이렇게 생성된 세션을 통해서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 err="1"/>
              <a:t>sess.run</a:t>
            </a:r>
            <a:r>
              <a:rPr lang="en-US" altLang="ko-KR" dirty="0"/>
              <a:t>() </a:t>
            </a:r>
            <a:r>
              <a:rPr lang="ko-KR" altLang="en-US" dirty="0"/>
              <a:t>명령문을 통해서 노드에 상수 값이 할당되고 노드 간에 </a:t>
            </a:r>
            <a:r>
              <a:rPr lang="ko-KR" altLang="en-US" dirty="0" err="1"/>
              <a:t>텐서를</a:t>
            </a:r>
            <a:r>
              <a:rPr lang="ko-KR" altLang="en-US" dirty="0"/>
              <a:t> </a:t>
            </a:r>
            <a:r>
              <a:rPr lang="ko-KR" altLang="en-US" dirty="0" err="1"/>
              <a:t>흘려보내면서</a:t>
            </a:r>
            <a:r>
              <a:rPr lang="en-US" altLang="ko-KR" dirty="0"/>
              <a:t>(tensor flow) </a:t>
            </a:r>
            <a:r>
              <a:rPr lang="en-US" altLang="ko-KR" dirty="0" err="1"/>
              <a:t>a+b</a:t>
            </a:r>
            <a:r>
              <a:rPr lang="en-US" altLang="ko-KR" dirty="0"/>
              <a:t> </a:t>
            </a:r>
            <a:r>
              <a:rPr lang="ko-KR" altLang="en-US" dirty="0"/>
              <a:t>수식과 연산과 </a:t>
            </a:r>
            <a:r>
              <a:rPr lang="en-US" altLang="ko-KR" dirty="0"/>
              <a:t>print </a:t>
            </a:r>
            <a:r>
              <a:rPr lang="ko-KR" altLang="en-US" dirty="0"/>
              <a:t>명령문 등을 실</a:t>
            </a:r>
            <a:endParaRPr lang="en-US" altLang="ko-KR" dirty="0"/>
          </a:p>
          <a:p>
            <a:pPr lvl="2"/>
            <a:r>
              <a:rPr lang="ko-KR" altLang="en-US" dirty="0"/>
              <a:t>생성된 세션에서 모든 연산을 마쳤다면 세션을 닫아주는 </a:t>
            </a:r>
            <a:r>
              <a:rPr lang="en-US" altLang="ko-KR" dirty="0" err="1"/>
              <a:t>sess.close</a:t>
            </a:r>
            <a:r>
              <a:rPr lang="en-US" altLang="ko-KR" dirty="0"/>
              <a:t>() </a:t>
            </a:r>
            <a:r>
              <a:rPr lang="ko-KR" altLang="en-US" dirty="0"/>
              <a:t>명령문을 실행시켜서 시스템자원</a:t>
            </a:r>
            <a:r>
              <a:rPr lang="en-US" altLang="ko-KR" dirty="0"/>
              <a:t>(Resource)</a:t>
            </a:r>
            <a:r>
              <a:rPr lang="ko-KR" altLang="en-US" dirty="0"/>
              <a:t>을 해제 시켜 주어야 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19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 err="1"/>
              <a:t>플레이스</a:t>
            </a:r>
            <a:r>
              <a:rPr lang="ko-KR" altLang="en-US" dirty="0"/>
              <a:t> 홀더</a:t>
            </a:r>
            <a:r>
              <a:rPr lang="en-US" altLang="ko-KR" dirty="0"/>
              <a:t>(Placeholder)</a:t>
            </a:r>
          </a:p>
          <a:p>
            <a:pPr lvl="2"/>
            <a:r>
              <a:rPr lang="ko-KR" altLang="en-US" dirty="0"/>
              <a:t>학습용 데이터를 담는 그릇의 역할</a:t>
            </a:r>
            <a:endParaRPr lang="en-US" altLang="ko-KR" dirty="0"/>
          </a:p>
          <a:p>
            <a:pPr lvl="2"/>
            <a:r>
              <a:rPr lang="en-US" altLang="ko-KR" dirty="0" err="1"/>
              <a:t>tf.placeholder</a:t>
            </a:r>
            <a:r>
              <a:rPr lang="en-US" altLang="ko-KR" dirty="0"/>
              <a:t>(</a:t>
            </a:r>
            <a:r>
              <a:rPr lang="en-US" altLang="ko-KR" dirty="0" err="1"/>
              <a:t>dtype,shape,name</a:t>
            </a:r>
            <a:r>
              <a:rPr lang="en-US" altLang="ko-KR" dirty="0"/>
              <a:t>) </a:t>
            </a:r>
            <a:r>
              <a:rPr lang="ko-KR" altLang="en-US" dirty="0"/>
              <a:t>의 형태로 정의</a:t>
            </a:r>
          </a:p>
          <a:p>
            <a:pPr lvl="2"/>
            <a:r>
              <a:rPr lang="ko-KR" altLang="en-US" dirty="0" err="1"/>
              <a:t>플레이스</a:t>
            </a:r>
            <a:r>
              <a:rPr lang="ko-KR" altLang="en-US" dirty="0"/>
              <a:t> 홀더 정의에 사용되는 변수들을 보면</a:t>
            </a:r>
          </a:p>
          <a:p>
            <a:pPr lvl="3"/>
            <a:r>
              <a:rPr lang="en-US" altLang="ko-KR" dirty="0" err="1"/>
              <a:t>dtype</a:t>
            </a:r>
            <a:r>
              <a:rPr lang="en-US" altLang="ko-KR" dirty="0"/>
              <a:t> : </a:t>
            </a:r>
            <a:r>
              <a:rPr lang="ko-KR" altLang="en-US" dirty="0" err="1"/>
              <a:t>플레이스홀더에</a:t>
            </a:r>
            <a:r>
              <a:rPr lang="ko-KR" altLang="en-US" dirty="0"/>
              <a:t> 저장되는 데이터형</a:t>
            </a:r>
            <a:r>
              <a:rPr lang="en-US" altLang="ko-KR" dirty="0"/>
              <a:t>. tf.float32</a:t>
            </a:r>
            <a:r>
              <a:rPr lang="ko-KR" altLang="en-US" dirty="0"/>
              <a:t>와 같이 실수</a:t>
            </a:r>
            <a:r>
              <a:rPr lang="en-US" altLang="ko-KR" dirty="0"/>
              <a:t>, </a:t>
            </a:r>
            <a:r>
              <a:rPr lang="ko-KR" altLang="en-US" dirty="0"/>
              <a:t>정수 등의 데이터 타입을 정의</a:t>
            </a:r>
          </a:p>
          <a:p>
            <a:pPr lvl="3"/>
            <a:r>
              <a:rPr lang="en-US" altLang="ko-KR" dirty="0"/>
              <a:t>shape : </a:t>
            </a:r>
            <a:r>
              <a:rPr lang="ko-KR" altLang="en-US" dirty="0"/>
              <a:t>행렬의 차원을 정의</a:t>
            </a:r>
            <a:r>
              <a:rPr lang="en-US" altLang="ko-KR" dirty="0"/>
              <a:t>. </a:t>
            </a:r>
            <a:r>
              <a:rPr lang="en-US" altLang="ko-KR" dirty="0" err="1"/>
              <a:t>shapre</a:t>
            </a:r>
            <a:r>
              <a:rPr lang="en-US" altLang="ko-KR" dirty="0"/>
              <a:t>=[3,3]</a:t>
            </a:r>
            <a:r>
              <a:rPr lang="ko-KR" altLang="en-US" dirty="0"/>
              <a:t>으로 정의하면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err="1"/>
              <a:t>플레이스</a:t>
            </a:r>
            <a:r>
              <a:rPr lang="ko-KR" altLang="en-US" dirty="0"/>
              <a:t> 홀더는 </a:t>
            </a:r>
            <a:r>
              <a:rPr lang="en-US" altLang="ko-KR" dirty="0"/>
              <a:t>3x3 </a:t>
            </a:r>
            <a:r>
              <a:rPr lang="ko-KR" altLang="en-US" dirty="0"/>
              <a:t>행렬을 저장</a:t>
            </a:r>
          </a:p>
          <a:p>
            <a:pPr lvl="3"/>
            <a:r>
              <a:rPr lang="en-US" altLang="ko-KR" dirty="0"/>
              <a:t>name : </a:t>
            </a:r>
            <a:r>
              <a:rPr lang="ko-KR" altLang="en-US" dirty="0" err="1"/>
              <a:t>플레이스</a:t>
            </a:r>
            <a:r>
              <a:rPr lang="ko-KR" altLang="en-US" dirty="0"/>
              <a:t> 홀더의 이름을 정의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53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 err="1"/>
              <a:t>플레이스</a:t>
            </a:r>
            <a:r>
              <a:rPr lang="ko-KR" altLang="en-US" dirty="0"/>
              <a:t> 홀더</a:t>
            </a:r>
            <a:r>
              <a:rPr lang="en-US" altLang="ko-KR" dirty="0"/>
              <a:t>(Placeholder)</a:t>
            </a:r>
          </a:p>
          <a:p>
            <a:pPr lvl="2"/>
            <a:r>
              <a:rPr lang="ko-KR" altLang="ko-KR" dirty="0" err="1">
                <a:effectLst/>
                <a:ea typeface="Arial Unicode MS"/>
                <a:cs typeface="Arial Unicode MS"/>
              </a:rPr>
              <a:t>y</a:t>
            </a:r>
            <a:r>
              <a:rPr lang="ko-KR" altLang="ko-KR" dirty="0">
                <a:effectLst/>
                <a:ea typeface="Arial Unicode MS"/>
                <a:cs typeface="Arial Unicode MS"/>
              </a:rPr>
              <a:t> = </a:t>
            </a:r>
            <a:r>
              <a:rPr lang="ko-KR" altLang="ko-KR" dirty="0" err="1">
                <a:effectLst/>
                <a:ea typeface="Arial Unicode MS"/>
                <a:cs typeface="Arial Unicode MS"/>
              </a:rPr>
              <a:t>x</a:t>
            </a:r>
            <a:r>
              <a:rPr lang="ko-KR" altLang="ko-KR" dirty="0">
                <a:effectLst/>
                <a:ea typeface="Arial Unicode MS"/>
                <a:cs typeface="Arial Unicode MS"/>
              </a:rPr>
              <a:t> * 2 </a:t>
            </a:r>
            <a:r>
              <a:rPr lang="ko-KR" altLang="ko-KR" dirty="0" err="1">
                <a:effectLst/>
                <a:ea typeface="Arial Unicode MS"/>
                <a:cs typeface="Arial Unicode MS"/>
              </a:rPr>
              <a:t>를</a:t>
            </a:r>
            <a:r>
              <a:rPr lang="ko-KR" altLang="ko-KR" dirty="0">
                <a:effectLst/>
                <a:ea typeface="Arial Unicode MS"/>
                <a:cs typeface="Arial Unicode MS"/>
              </a:rPr>
              <a:t> 그래프를 통해서 실행</a:t>
            </a:r>
            <a:r>
              <a:rPr lang="ko-KR" altLang="en-US" dirty="0">
                <a:effectLst/>
                <a:ea typeface="Arial Unicode MS"/>
                <a:cs typeface="Arial Unicode MS"/>
              </a:rPr>
              <a:t>하려면</a:t>
            </a:r>
            <a:endParaRPr lang="en-US" altLang="ko-KR" dirty="0">
              <a:effectLst/>
              <a:ea typeface="Arial Unicode MS"/>
              <a:cs typeface="Arial Unicode MS"/>
            </a:endParaRPr>
          </a:p>
          <a:p>
            <a:pPr lvl="3"/>
            <a:r>
              <a:rPr lang="ko-KR" altLang="ko-KR" sz="1800" dirty="0">
                <a:effectLst/>
                <a:ea typeface="Arial Unicode MS"/>
                <a:cs typeface="Arial Unicode MS"/>
              </a:rPr>
              <a:t>입력</a:t>
            </a:r>
            <a:r>
              <a:rPr lang="en-US" altLang="ko-KR" sz="1800" dirty="0">
                <a:effectLst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ea typeface="Arial Unicode MS"/>
                <a:cs typeface="Arial Unicode MS"/>
              </a:rPr>
              <a:t>값으로는 1,2,3,4,5를 넣고, 출력은 2,4,6,8,10을 기대</a:t>
            </a:r>
            <a:r>
              <a:rPr lang="ko-KR" altLang="en-US" dirty="0">
                <a:ea typeface="Arial Unicode MS"/>
                <a:cs typeface="Arial Unicode MS"/>
              </a:rPr>
              <a:t>함</a:t>
            </a:r>
            <a:endParaRPr lang="en-US" altLang="ko-KR" dirty="0">
              <a:ea typeface="Arial Unicode MS"/>
              <a:cs typeface="Arial Unicode MS"/>
            </a:endParaRPr>
          </a:p>
          <a:p>
            <a:pPr lvl="2"/>
            <a:r>
              <a:rPr lang="ko-KR" altLang="en-US" dirty="0"/>
              <a:t>여러 </a:t>
            </a:r>
            <a:r>
              <a:rPr lang="ko-KR" altLang="en-US" dirty="0" err="1"/>
              <a:t>입력값을</a:t>
            </a:r>
            <a:r>
              <a:rPr lang="ko-KR" altLang="en-US" dirty="0"/>
              <a:t> 그래프에서 넣는 경우</a:t>
            </a:r>
            <a:endParaRPr lang="en-US" altLang="ko-KR" dirty="0"/>
          </a:p>
          <a:p>
            <a:pPr lvl="3"/>
            <a:r>
              <a:rPr lang="ko-KR" altLang="en-US" dirty="0" err="1"/>
              <a:t>머신러닝에서</a:t>
            </a:r>
            <a:r>
              <a:rPr lang="ko-KR" altLang="en-US" dirty="0"/>
              <a:t> </a:t>
            </a:r>
            <a:r>
              <a:rPr lang="en-US" altLang="ko-KR" dirty="0"/>
              <a:t>y=W*x + b </a:t>
            </a:r>
            <a:r>
              <a:rPr lang="ko-KR" altLang="en-US" dirty="0"/>
              <a:t>와 같은 그래프가 있다고 할 때</a:t>
            </a:r>
            <a:r>
              <a:rPr lang="en-US" altLang="ko-KR" dirty="0"/>
              <a:t>, </a:t>
            </a:r>
          </a:p>
          <a:p>
            <a:pPr lvl="3"/>
            <a:r>
              <a:rPr lang="en-US" altLang="ko-KR" dirty="0"/>
              <a:t>x</a:t>
            </a:r>
            <a:r>
              <a:rPr lang="ko-KR" altLang="en-US" dirty="0"/>
              <a:t>는 학습을 위한 데이터가 됨</a:t>
            </a:r>
            <a:endParaRPr lang="en-US" altLang="ko-KR" dirty="0"/>
          </a:p>
          <a:p>
            <a:pPr lvl="2"/>
            <a:r>
              <a:rPr lang="en-US" altLang="ko-KR" dirty="0"/>
              <a:t>y=x*2</a:t>
            </a:r>
            <a:r>
              <a:rPr lang="ko-KR" altLang="en-US" dirty="0"/>
              <a:t>를 정의하면 내부적으로 오른쪽과 같은 그래프가 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720648-4629-44AF-8ED9-CF6BB4D81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672" y="3253740"/>
            <a:ext cx="31527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 err="1"/>
              <a:t>플레이스</a:t>
            </a:r>
            <a:r>
              <a:rPr lang="ko-KR" altLang="en-US" dirty="0"/>
              <a:t> 홀더</a:t>
            </a:r>
            <a:r>
              <a:rPr lang="en-US" altLang="ko-KR" dirty="0"/>
              <a:t>(Placeholder)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x</a:t>
            </a:r>
            <a:r>
              <a:rPr lang="ko-KR" altLang="en-US" dirty="0"/>
              <a:t>에 학습용 데이터를 넣는 것을 </a:t>
            </a:r>
            <a:r>
              <a:rPr lang="ko-KR" altLang="en-US" dirty="0" err="1"/>
              <a:t>피딩</a:t>
            </a:r>
            <a:r>
              <a:rPr lang="en-US" altLang="ko-KR" dirty="0"/>
              <a:t>(feeding)</a:t>
            </a:r>
            <a:r>
              <a:rPr lang="ko-KR" altLang="en-US" dirty="0"/>
              <a:t>이라고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7EA2E9-6B5E-48ED-B099-B2EDD6E5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2480945"/>
            <a:ext cx="63531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66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310D6A-E664-4F50-A11A-58AD5034C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Google</a:t>
            </a:r>
            <a:r>
              <a:rPr lang="ko-KR" altLang="en-US" dirty="0"/>
              <a:t>에서 개발</a:t>
            </a:r>
            <a:r>
              <a:rPr lang="en-US" altLang="ko-KR" dirty="0"/>
              <a:t>, </a:t>
            </a:r>
            <a:r>
              <a:rPr lang="ko-KR" altLang="en-US" dirty="0"/>
              <a:t>공개한 딥러닝 프레임워크</a:t>
            </a:r>
            <a:r>
              <a:rPr lang="en-US" altLang="ko-KR" dirty="0"/>
              <a:t>. </a:t>
            </a:r>
            <a:r>
              <a:rPr lang="ko-KR" altLang="en-US" dirty="0" err="1"/>
              <a:t>파이썬에</a:t>
            </a:r>
            <a:r>
              <a:rPr lang="ko-KR" altLang="en-US" dirty="0"/>
              <a:t> 최적화됨</a:t>
            </a:r>
            <a:endParaRPr lang="en-US" altLang="ko-KR" dirty="0"/>
          </a:p>
          <a:p>
            <a:pPr lvl="1"/>
            <a:r>
              <a:rPr lang="ko-KR" altLang="en-US" dirty="0"/>
              <a:t>엄밀하게는 다양한 작업에 대한 데이터 흐름 프로그래밍을 위한 오픈소스 </a:t>
            </a:r>
            <a:r>
              <a:rPr lang="ko-KR" altLang="en-US" dirty="0" err="1"/>
              <a:t>심볼릭</a:t>
            </a:r>
            <a:r>
              <a:rPr lang="ko-KR" altLang="en-US" dirty="0"/>
              <a:t> 수학 라이브러리로 개발되었지만 딥러닝 용으로도 많이 사용됨</a:t>
            </a:r>
            <a:endParaRPr lang="en-US" altLang="ko-KR" dirty="0"/>
          </a:p>
          <a:p>
            <a:pPr lvl="1"/>
            <a:r>
              <a:rPr lang="ko-KR" altLang="en-US" dirty="0"/>
              <a:t>최근에는 </a:t>
            </a:r>
            <a:r>
              <a:rPr lang="ko-KR" altLang="en-US" dirty="0" err="1"/>
              <a:t>딥러닝을</a:t>
            </a:r>
            <a:r>
              <a:rPr lang="ko-KR" altLang="en-US" dirty="0"/>
              <a:t> 위한 대표적인 라이브러리로서 활용됨</a:t>
            </a:r>
            <a:endParaRPr lang="en-US" altLang="ko-KR" dirty="0"/>
          </a:p>
          <a:p>
            <a:pPr lvl="1"/>
            <a:r>
              <a:rPr lang="ko-KR" altLang="en-US" dirty="0"/>
              <a:t>개발은 </a:t>
            </a:r>
            <a:r>
              <a:rPr lang="en-US" altLang="ko-KR" dirty="0"/>
              <a:t>C++</a:t>
            </a:r>
            <a:r>
              <a:rPr lang="ko-KR" altLang="en-US" dirty="0"/>
              <a:t>로 진행되었으나 파이썬</a:t>
            </a:r>
            <a:r>
              <a:rPr lang="en-US" altLang="ko-KR" dirty="0"/>
              <a:t>, </a:t>
            </a:r>
            <a:r>
              <a:rPr lang="ko-KR" altLang="en-US" dirty="0"/>
              <a:t>자바</a:t>
            </a:r>
            <a:r>
              <a:rPr lang="en-US" altLang="ko-KR" dirty="0"/>
              <a:t>, </a:t>
            </a:r>
            <a:r>
              <a:rPr lang="ko-KR" altLang="en-US" dirty="0"/>
              <a:t>고 등 다양한 언어를 지원하며 </a:t>
            </a:r>
            <a:r>
              <a:rPr lang="ko-KR" altLang="en-US" dirty="0" err="1"/>
              <a:t>파이썬을</a:t>
            </a:r>
            <a:r>
              <a:rPr lang="ko-KR" altLang="en-US" dirty="0"/>
              <a:t> 최우선으로 지원 중</a:t>
            </a:r>
            <a:endParaRPr lang="en-US" altLang="ko-KR" dirty="0"/>
          </a:p>
          <a:p>
            <a:pPr lvl="1"/>
            <a:r>
              <a:rPr lang="ko-KR" altLang="en-US" dirty="0"/>
              <a:t>내부 실행은 고성능 </a:t>
            </a:r>
            <a:r>
              <a:rPr lang="en-US" altLang="ko-KR" dirty="0"/>
              <a:t>C++ </a:t>
            </a:r>
            <a:r>
              <a:rPr lang="ko-KR" altLang="en-US" dirty="0"/>
              <a:t>바이너리로 제공되므로 빠른 속도와 높은 추상화 능력을 지원 가능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D6FAB6-9CEF-4BE2-B464-B78BB960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334BBC-5D1E-40AC-B8C4-FA0E08EBB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004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6720" y="1028700"/>
            <a:ext cx="7437120" cy="5486400"/>
          </a:xfrm>
        </p:spPr>
        <p:txBody>
          <a:bodyPr>
            <a:normAutofit/>
          </a:bodyPr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 err="1"/>
              <a:t>플레이스</a:t>
            </a:r>
            <a:r>
              <a:rPr lang="ko-KR" altLang="en-US" dirty="0"/>
              <a:t> 홀더</a:t>
            </a:r>
            <a:r>
              <a:rPr lang="en-US" altLang="ko-KR" dirty="0"/>
              <a:t>(Placeholder)</a:t>
            </a:r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pPr lvl="2"/>
            <a:r>
              <a:rPr lang="en-US" altLang="ko-KR" sz="1400" dirty="0" err="1"/>
              <a:t>input_data</a:t>
            </a:r>
            <a:r>
              <a:rPr lang="en-US" altLang="ko-KR" sz="1400" dirty="0"/>
              <a:t>=[1,2,3,4,5]</a:t>
            </a:r>
            <a:r>
              <a:rPr lang="ko-KR" altLang="en-US" sz="1400" dirty="0"/>
              <a:t>으로 정의하고</a:t>
            </a:r>
            <a:r>
              <a:rPr lang="en-US" altLang="ko-KR" sz="1400" dirty="0"/>
              <a:t>, </a:t>
            </a:r>
            <a:r>
              <a:rPr lang="ko-KR" altLang="en-US" sz="1400" dirty="0"/>
              <a:t>다음으로 </a:t>
            </a:r>
            <a:r>
              <a:rPr lang="en-US" altLang="ko-KR" sz="1400" dirty="0"/>
              <a:t>x=</a:t>
            </a:r>
            <a:r>
              <a:rPr lang="en-US" altLang="ko-KR" sz="1400" dirty="0" err="1"/>
              <a:t>tf.placeholder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dtype</a:t>
            </a:r>
            <a:r>
              <a:rPr lang="en-US" altLang="ko-KR" sz="1400" dirty="0"/>
              <a:t>=tf.float32) </a:t>
            </a:r>
            <a:r>
              <a:rPr lang="ko-KR" altLang="en-US" sz="1400" dirty="0"/>
              <a:t>를 이용하여</a:t>
            </a:r>
            <a:r>
              <a:rPr lang="en-US" altLang="ko-KR" sz="1400" dirty="0"/>
              <a:t>, x</a:t>
            </a:r>
            <a:r>
              <a:rPr lang="ko-KR" altLang="en-US" sz="1400" dirty="0"/>
              <a:t>를 </a:t>
            </a:r>
            <a:r>
              <a:rPr lang="en-US" altLang="ko-KR" sz="1400" dirty="0"/>
              <a:t>float32 </a:t>
            </a:r>
            <a:r>
              <a:rPr lang="ko-KR" altLang="en-US" sz="1400" dirty="0"/>
              <a:t>데이터형을 가지는 </a:t>
            </a:r>
            <a:r>
              <a:rPr lang="ko-KR" altLang="en-US" sz="1400" dirty="0" err="1"/>
              <a:t>플레이스</a:t>
            </a:r>
            <a:r>
              <a:rPr lang="ko-KR" altLang="en-US" sz="1400" dirty="0"/>
              <a:t> 홀더로 정의함</a:t>
            </a:r>
            <a:endParaRPr lang="en-US" altLang="ko-KR" sz="1400" dirty="0"/>
          </a:p>
          <a:p>
            <a:pPr lvl="2"/>
            <a:r>
              <a:rPr lang="ko-KR" altLang="en-US" sz="1400" dirty="0"/>
              <a:t>그리고 </a:t>
            </a:r>
            <a:r>
              <a:rPr lang="en-US" altLang="ko-KR" sz="1400" dirty="0"/>
              <a:t>y=x * 2 </a:t>
            </a:r>
            <a:r>
              <a:rPr lang="ko-KR" altLang="en-US" sz="1400" dirty="0"/>
              <a:t>로 그래프를 정의함</a:t>
            </a: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0309CB-5B30-4931-A295-15BF884252B0}"/>
              </a:ext>
            </a:extLst>
          </p:cNvPr>
          <p:cNvSpPr/>
          <p:nvPr/>
        </p:nvSpPr>
        <p:spPr>
          <a:xfrm>
            <a:off x="1264023" y="2444337"/>
            <a:ext cx="3201297" cy="223301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import </a:t>
            </a:r>
            <a:r>
              <a:rPr lang="en-US" altLang="ko-KR" sz="1200" dirty="0" err="1">
                <a:solidFill>
                  <a:schemeClr val="tx1"/>
                </a:solidFill>
              </a:rPr>
              <a:t>tensorflow</a:t>
            </a:r>
            <a:r>
              <a:rPr lang="en-US" altLang="ko-KR" sz="1200" dirty="0">
                <a:solidFill>
                  <a:schemeClr val="tx1"/>
                </a:solidFill>
              </a:rPr>
              <a:t> as </a:t>
            </a:r>
            <a:r>
              <a:rPr lang="en-US" altLang="ko-KR" sz="1200" dirty="0" err="1">
                <a:solidFill>
                  <a:schemeClr val="tx1"/>
                </a:solidFill>
              </a:rPr>
              <a:t>tf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input_data</a:t>
            </a:r>
            <a:r>
              <a:rPr lang="en-US" altLang="ko-KR" sz="1200" dirty="0">
                <a:solidFill>
                  <a:schemeClr val="tx1"/>
                </a:solidFill>
              </a:rPr>
              <a:t> = [1,2,3,4,5]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x = </a:t>
            </a:r>
            <a:r>
              <a:rPr lang="en-US" altLang="ko-KR" sz="1200" dirty="0" err="1">
                <a:solidFill>
                  <a:schemeClr val="tx1"/>
                </a:solidFill>
              </a:rPr>
              <a:t>tf.placeholder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y = x * 2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tf.Session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result = 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y,feed_dict</a:t>
            </a:r>
            <a:r>
              <a:rPr lang="en-US" altLang="ko-KR" sz="1200" dirty="0">
                <a:solidFill>
                  <a:schemeClr val="tx1"/>
                </a:solidFill>
              </a:rPr>
              <a:t>={</a:t>
            </a:r>
            <a:r>
              <a:rPr lang="en-US" altLang="ko-KR" sz="1200" dirty="0" err="1">
                <a:solidFill>
                  <a:schemeClr val="tx1"/>
                </a:solidFill>
              </a:rPr>
              <a:t>x:input_data</a:t>
            </a:r>
            <a:r>
              <a:rPr lang="en-US" altLang="ko-KR" sz="1200" dirty="0">
                <a:solidFill>
                  <a:schemeClr val="tx1"/>
                </a:solidFill>
              </a:rPr>
              <a:t>})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print(result)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76FF515-07BA-4366-AC99-8DF95A8B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745" y="2444337"/>
            <a:ext cx="2987937" cy="18810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8F721F-9945-4842-A434-DEC36E9A3098}"/>
              </a:ext>
            </a:extLst>
          </p:cNvPr>
          <p:cNvSpPr txBox="1"/>
          <p:nvPr/>
        </p:nvSpPr>
        <p:spPr>
          <a:xfrm>
            <a:off x="8000107" y="3104704"/>
            <a:ext cx="3901440" cy="2959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vl="2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세션이 실행될 때</a:t>
            </a:r>
            <a:r>
              <a:rPr lang="en-US" altLang="ko-KR" sz="1400" dirty="0"/>
              <a:t>, x</a:t>
            </a:r>
            <a:r>
              <a:rPr lang="ko-KR" altLang="en-US" sz="1400" dirty="0"/>
              <a:t>라는 통에 값을 하나씩 집어넣음</a:t>
            </a:r>
            <a:endParaRPr lang="en-US" altLang="ko-KR" sz="1400" dirty="0"/>
          </a:p>
          <a:p>
            <a:pPr marL="182563" lvl="2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/>
              <a:t>sess.run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y,feed_dict</a:t>
            </a:r>
            <a:r>
              <a:rPr lang="en-US" altLang="ko-KR" sz="1400" dirty="0"/>
              <a:t>={</a:t>
            </a:r>
            <a:r>
              <a:rPr lang="en-US" altLang="ko-KR" sz="1400" dirty="0" err="1"/>
              <a:t>x:input_data</a:t>
            </a:r>
            <a:r>
              <a:rPr lang="en-US" altLang="ko-KR" sz="1400" dirty="0"/>
              <a:t>}) </a:t>
            </a:r>
            <a:r>
              <a:rPr lang="ko-KR" altLang="en-US" sz="1400" dirty="0"/>
              <a:t>와 같이 세션을 통해서 그래프를 실행</a:t>
            </a:r>
            <a:endParaRPr lang="en-US" altLang="ko-KR" sz="1400" dirty="0"/>
          </a:p>
          <a:p>
            <a:pPr marL="182563" lvl="2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이 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feed_dict</a:t>
            </a:r>
            <a:r>
              <a:rPr lang="en-US" altLang="ko-KR" sz="1400" dirty="0"/>
              <a:t> </a:t>
            </a:r>
            <a:r>
              <a:rPr lang="ko-KR" altLang="en-US" sz="1400" dirty="0"/>
              <a:t>변수를 이용해서 </a:t>
            </a:r>
            <a:r>
              <a:rPr lang="ko-KR" altLang="en-US" sz="1400" dirty="0" err="1"/>
              <a:t>플레이스</a:t>
            </a:r>
            <a:r>
              <a:rPr lang="ko-KR" altLang="en-US" sz="1400" dirty="0"/>
              <a:t> 홀더 </a:t>
            </a:r>
            <a:r>
              <a:rPr lang="en-US" altLang="ko-KR" sz="1400" dirty="0"/>
              <a:t>x</a:t>
            </a:r>
            <a:r>
              <a:rPr lang="ko-KR" altLang="en-US" sz="1400" dirty="0"/>
              <a:t>에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input_data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피드하면</a:t>
            </a:r>
            <a:endParaRPr lang="en-US" altLang="ko-KR" sz="1400" dirty="0"/>
          </a:p>
          <a:p>
            <a:pPr marL="182563" lvl="2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세션에 의해서 그래프가 실행되면서 </a:t>
            </a:r>
            <a:r>
              <a:rPr lang="en-US" altLang="ko-KR" sz="1400" dirty="0"/>
              <a:t>x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feed_dict</a:t>
            </a:r>
            <a:r>
              <a:rPr lang="ko-KR" altLang="en-US" sz="1400" dirty="0"/>
              <a:t>에 의해서 정해진 </a:t>
            </a:r>
            <a:r>
              <a:rPr lang="ko-KR" altLang="en-US" sz="1400" dirty="0" err="1"/>
              <a:t>피드</a:t>
            </a:r>
            <a:r>
              <a:rPr lang="ko-KR" altLang="en-US" sz="1400" dirty="0"/>
              <a:t> 데이터 </a:t>
            </a:r>
            <a:r>
              <a:rPr lang="en-US" altLang="ko-KR" sz="1400" dirty="0"/>
              <a:t>[1,2,3,4,5]</a:t>
            </a:r>
            <a:r>
              <a:rPr lang="ko-KR" altLang="en-US" sz="1400" dirty="0"/>
              <a:t>를 하나씩 읽어서 실행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7992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/>
              <a:t>변수형</a:t>
            </a:r>
            <a:r>
              <a:rPr lang="en-US" altLang="ko-KR" dirty="0"/>
              <a:t>(Variable)</a:t>
            </a:r>
          </a:p>
          <a:p>
            <a:pPr lvl="2"/>
            <a:r>
              <a:rPr lang="en-US" altLang="ko-KR" dirty="0"/>
              <a:t>Variable </a:t>
            </a:r>
            <a:r>
              <a:rPr lang="ko-KR" altLang="en-US" dirty="0"/>
              <a:t>형의 객체로 생성됨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변수에 값을 넣는 방법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76FDEF-8115-41A8-9B43-E146D0FAA7E0}"/>
              </a:ext>
            </a:extLst>
          </p:cNvPr>
          <p:cNvSpPr/>
          <p:nvPr/>
        </p:nvSpPr>
        <p:spPr>
          <a:xfrm>
            <a:off x="1885501" y="2909386"/>
            <a:ext cx="8420997" cy="13048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chemeClr val="tx1"/>
                </a:solidFill>
              </a:rPr>
              <a:t>tf.Variable.__</a:t>
            </a:r>
            <a:r>
              <a:rPr lang="en-US" altLang="ko-KR" dirty="0" err="1">
                <a:solidFill>
                  <a:schemeClr val="tx1"/>
                </a:solidFill>
              </a:rPr>
              <a:t>init</a:t>
            </a:r>
            <a:r>
              <a:rPr lang="en-US" altLang="ko-KR" dirty="0">
                <a:solidFill>
                  <a:schemeClr val="tx1"/>
                </a:solidFill>
              </a:rPr>
              <a:t>__(</a:t>
            </a:r>
            <a:r>
              <a:rPr lang="en-US" altLang="ko-KR" dirty="0" err="1">
                <a:solidFill>
                  <a:schemeClr val="tx1"/>
                </a:solidFill>
              </a:rPr>
              <a:t>initial_value</a:t>
            </a:r>
            <a:r>
              <a:rPr lang="en-US" altLang="ko-KR" dirty="0">
                <a:solidFill>
                  <a:schemeClr val="tx1"/>
                </a:solidFill>
              </a:rPr>
              <a:t>=None, trainable=True, collections=None, </a:t>
            </a:r>
            <a:r>
              <a:rPr lang="en-US" altLang="ko-KR" dirty="0" err="1">
                <a:solidFill>
                  <a:schemeClr val="tx1"/>
                </a:solidFill>
              </a:rPr>
              <a:t>validate_shape</a:t>
            </a:r>
            <a:r>
              <a:rPr lang="en-US" altLang="ko-KR" dirty="0">
                <a:solidFill>
                  <a:schemeClr val="tx1"/>
                </a:solidFill>
              </a:rPr>
              <a:t>=True, </a:t>
            </a:r>
            <a:r>
              <a:rPr lang="en-US" altLang="ko-KR" dirty="0" err="1">
                <a:solidFill>
                  <a:schemeClr val="tx1"/>
                </a:solidFill>
              </a:rPr>
              <a:t>caching_device</a:t>
            </a:r>
            <a:r>
              <a:rPr lang="en-US" altLang="ko-KR" dirty="0">
                <a:solidFill>
                  <a:schemeClr val="tx1"/>
                </a:solidFill>
              </a:rPr>
              <a:t>=None, name=None, </a:t>
            </a:r>
            <a:r>
              <a:rPr lang="en-US" altLang="ko-KR" dirty="0" err="1">
                <a:solidFill>
                  <a:schemeClr val="tx1"/>
                </a:solidFill>
              </a:rPr>
              <a:t>variable_def</a:t>
            </a:r>
            <a:r>
              <a:rPr lang="en-US" altLang="ko-KR" dirty="0">
                <a:solidFill>
                  <a:schemeClr val="tx1"/>
                </a:solidFill>
              </a:rPr>
              <a:t>=None,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=None, </a:t>
            </a:r>
            <a:r>
              <a:rPr lang="en-US" altLang="ko-KR" dirty="0" err="1">
                <a:solidFill>
                  <a:schemeClr val="tx1"/>
                </a:solidFill>
              </a:rPr>
              <a:t>expected_shape</a:t>
            </a:r>
            <a:r>
              <a:rPr lang="en-US" altLang="ko-KR" dirty="0">
                <a:solidFill>
                  <a:schemeClr val="tx1"/>
                </a:solidFill>
              </a:rPr>
              <a:t>=None, </a:t>
            </a:r>
            <a:r>
              <a:rPr lang="en-US" altLang="ko-KR" dirty="0" err="1">
                <a:solidFill>
                  <a:schemeClr val="tx1"/>
                </a:solidFill>
              </a:rPr>
              <a:t>import_scope</a:t>
            </a:r>
            <a:r>
              <a:rPr lang="en-US" altLang="ko-KR" dirty="0">
                <a:solidFill>
                  <a:schemeClr val="tx1"/>
                </a:solidFill>
              </a:rPr>
              <a:t>=None)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CB9729-E983-46DA-85D1-BF00D261A874}"/>
              </a:ext>
            </a:extLst>
          </p:cNvPr>
          <p:cNvSpPr/>
          <p:nvPr/>
        </p:nvSpPr>
        <p:spPr>
          <a:xfrm>
            <a:off x="1885501" y="4976591"/>
            <a:ext cx="8420997" cy="76127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dirty="0">
                <a:solidFill>
                  <a:schemeClr val="tx1"/>
                </a:solidFill>
              </a:rPr>
              <a:t>var = </a:t>
            </a:r>
            <a:r>
              <a:rPr lang="en-US" altLang="ko-KR" dirty="0" err="1">
                <a:solidFill>
                  <a:schemeClr val="tx1"/>
                </a:solidFill>
              </a:rPr>
              <a:t>tf.Variable</a:t>
            </a:r>
            <a:r>
              <a:rPr lang="en-US" altLang="ko-KR" dirty="0">
                <a:solidFill>
                  <a:schemeClr val="tx1"/>
                </a:solidFill>
              </a:rPr>
              <a:t>([1,2,3,4,5], </a:t>
            </a:r>
            <a:r>
              <a:rPr lang="en-US" altLang="ko-KR" dirty="0" err="1">
                <a:solidFill>
                  <a:schemeClr val="tx1"/>
                </a:solidFill>
              </a:rPr>
              <a:t>dtype</a:t>
            </a:r>
            <a:r>
              <a:rPr lang="en-US" altLang="ko-KR" dirty="0">
                <a:solidFill>
                  <a:schemeClr val="tx1"/>
                </a:solidFill>
              </a:rPr>
              <a:t>=tf.float32)</a:t>
            </a:r>
          </a:p>
        </p:txBody>
      </p:sp>
    </p:spTree>
    <p:extLst>
      <p:ext uri="{BB962C8B-B14F-4D97-AF65-F5344CB8AC3E}">
        <p14:creationId xmlns:p14="http://schemas.microsoft.com/office/powerpoint/2010/main" val="1643761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/>
              <a:t>변수형</a:t>
            </a:r>
            <a:r>
              <a:rPr lang="en-US" altLang="ko-KR" dirty="0"/>
              <a:t>(Variable)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실행해 보면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A9127C-EC13-431F-8B5C-4306C91B1541}"/>
              </a:ext>
            </a:extLst>
          </p:cNvPr>
          <p:cNvSpPr/>
          <p:nvPr/>
        </p:nvSpPr>
        <p:spPr>
          <a:xfrm>
            <a:off x="1264023" y="2444337"/>
            <a:ext cx="3795657" cy="223301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import </a:t>
            </a:r>
            <a:r>
              <a:rPr lang="en-US" altLang="ko-KR" sz="1200" dirty="0" err="1">
                <a:solidFill>
                  <a:schemeClr val="tx1"/>
                </a:solidFill>
              </a:rPr>
              <a:t>tensorflow</a:t>
            </a:r>
            <a:r>
              <a:rPr lang="en-US" altLang="ko-KR" sz="1200" dirty="0">
                <a:solidFill>
                  <a:schemeClr val="tx1"/>
                </a:solidFill>
              </a:rPr>
              <a:t> as </a:t>
            </a:r>
            <a:r>
              <a:rPr lang="en-US" altLang="ko-KR" sz="1200" dirty="0" err="1">
                <a:solidFill>
                  <a:schemeClr val="tx1"/>
                </a:solidFill>
              </a:rPr>
              <a:t>tf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input_data</a:t>
            </a:r>
            <a:r>
              <a:rPr lang="en-US" altLang="ko-KR" sz="1200" dirty="0">
                <a:solidFill>
                  <a:schemeClr val="tx1"/>
                </a:solidFill>
              </a:rPr>
              <a:t> = [1,2,3,4,5]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x = </a:t>
            </a:r>
            <a:r>
              <a:rPr lang="en-US" altLang="ko-KR" sz="1200" dirty="0" err="1">
                <a:solidFill>
                  <a:schemeClr val="tx1"/>
                </a:solidFill>
              </a:rPr>
              <a:t>tf.placeholder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y = x * 2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tf.Session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result = 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y,feed_dict</a:t>
            </a:r>
            <a:r>
              <a:rPr lang="en-US" altLang="ko-KR" sz="1200" dirty="0">
                <a:solidFill>
                  <a:schemeClr val="tx1"/>
                </a:solidFill>
              </a:rPr>
              <a:t>={</a:t>
            </a:r>
            <a:r>
              <a:rPr lang="en-US" altLang="ko-KR" sz="1200" dirty="0" err="1">
                <a:solidFill>
                  <a:schemeClr val="tx1"/>
                </a:solidFill>
              </a:rPr>
              <a:t>x:input_data</a:t>
            </a:r>
            <a:r>
              <a:rPr lang="en-US" altLang="ko-KR" sz="1200" dirty="0">
                <a:solidFill>
                  <a:schemeClr val="tx1"/>
                </a:solidFill>
              </a:rPr>
              <a:t>})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print(result)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F9F8E3-40F2-4E6D-B40A-26AF3438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43" y="2777545"/>
            <a:ext cx="3600450" cy="1990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A2B20-B071-43E4-A0C3-24A9B36C7F77}"/>
              </a:ext>
            </a:extLst>
          </p:cNvPr>
          <p:cNvSpPr txBox="1"/>
          <p:nvPr/>
        </p:nvSpPr>
        <p:spPr>
          <a:xfrm>
            <a:off x="6034143" y="2288591"/>
            <a:ext cx="256121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lvl="2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기대하는 결과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72630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/>
              <a:t>변수형</a:t>
            </a:r>
            <a:r>
              <a:rPr lang="en-US" altLang="ko-KR" dirty="0"/>
              <a:t>(Variable)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32BE108-4CB0-4A6F-A4A9-B6200D912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246"/>
          <a:stretch/>
        </p:blipFill>
        <p:spPr>
          <a:xfrm>
            <a:off x="2750819" y="2428620"/>
            <a:ext cx="6035041" cy="37778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2462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2B50D5-8CE0-4984-9F2D-B9D6A5C702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/>
              <a:t>변수형</a:t>
            </a:r>
            <a:r>
              <a:rPr lang="en-US" altLang="ko-KR" dirty="0"/>
              <a:t>(Variable)</a:t>
            </a:r>
          </a:p>
          <a:p>
            <a:pPr lvl="2"/>
            <a:r>
              <a:rPr lang="ko-KR" altLang="en-US" dirty="0" err="1"/>
              <a:t>텐서플로에서</a:t>
            </a:r>
            <a:r>
              <a:rPr lang="ko-KR" altLang="en-US" dirty="0"/>
              <a:t> 변수형은 그래프를 실행하기 전에 초기화 해줘야 그 값이 변수에 지정됨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ko-KR" sz="1800" dirty="0">
                <a:effectLst/>
                <a:ea typeface="Arial Unicode MS"/>
                <a:cs typeface="Arial Unicode MS"/>
              </a:rPr>
              <a:t>세션을 초기화 하는 순간 변수 </a:t>
            </a:r>
            <a:r>
              <a:rPr lang="ko-KR" altLang="ko-KR" sz="1800" dirty="0" err="1">
                <a:effectLst/>
                <a:ea typeface="Arial Unicode MS"/>
                <a:cs typeface="Arial Unicode MS"/>
              </a:rPr>
              <a:t>W에</a:t>
            </a:r>
            <a:r>
              <a:rPr lang="ko-KR" altLang="ko-KR" sz="1800" dirty="0">
                <a:effectLst/>
                <a:ea typeface="Arial Unicode MS"/>
                <a:cs typeface="Arial Unicode MS"/>
              </a:rPr>
              <a:t> 값이</a:t>
            </a:r>
            <a:r>
              <a:rPr lang="en-US" altLang="ko-KR" sz="1800" dirty="0">
                <a:effectLst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ea typeface="Arial Unicode MS"/>
                <a:cs typeface="Arial Unicode MS"/>
              </a:rPr>
              <a:t>지정</a:t>
            </a:r>
            <a:r>
              <a:rPr lang="ko-KR" altLang="en-US" sz="1800" dirty="0">
                <a:effectLst/>
                <a:ea typeface="Arial Unicode MS"/>
                <a:cs typeface="Arial Unicode MS"/>
              </a:rPr>
              <a:t>됨</a:t>
            </a:r>
            <a:endParaRPr lang="en-US" altLang="ko-KR" sz="1800" dirty="0">
              <a:effectLst/>
              <a:ea typeface="Arial Unicode MS"/>
              <a:cs typeface="Arial Unicode MS"/>
            </a:endParaRPr>
          </a:p>
          <a:p>
            <a:pPr lvl="2"/>
            <a:r>
              <a:rPr lang="ko-KR" altLang="ko-KR" sz="1800" dirty="0">
                <a:effectLst/>
                <a:ea typeface="Arial Unicode MS"/>
                <a:cs typeface="Arial Unicode MS"/>
              </a:rPr>
              <a:t>초기화</a:t>
            </a:r>
            <a:r>
              <a:rPr lang="en-US" altLang="ko-KR" sz="1800" dirty="0">
                <a:effectLst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ea typeface="Arial Unicode MS"/>
                <a:cs typeface="Arial Unicode MS"/>
              </a:rPr>
              <a:t>방법</a:t>
            </a:r>
            <a:endParaRPr lang="en-US" altLang="ko-KR" sz="1800" dirty="0">
              <a:effectLst/>
              <a:ea typeface="Arial Unicode MS"/>
              <a:cs typeface="Arial Unicode MS"/>
            </a:endParaRPr>
          </a:p>
          <a:p>
            <a:pPr lvl="3"/>
            <a:r>
              <a:rPr lang="ko-KR" altLang="ko-KR" sz="1600" dirty="0">
                <a:effectLst/>
                <a:ea typeface="Arial Unicode MS"/>
                <a:cs typeface="Arial Unicode MS"/>
              </a:rPr>
              <a:t>변수들을 </a:t>
            </a:r>
            <a:r>
              <a:rPr lang="ko-KR" altLang="ko-KR" sz="1600" dirty="0" err="1">
                <a:effectLst/>
                <a:ea typeface="Arial Unicode MS"/>
                <a:cs typeface="Arial Unicode MS"/>
              </a:rPr>
              <a:t>global_variables_initializer</a:t>
            </a:r>
            <a:r>
              <a:rPr lang="ko-KR" altLang="ko-KR" sz="1600" dirty="0">
                <a:effectLst/>
                <a:ea typeface="Arial Unicode MS"/>
                <a:cs typeface="Arial Unicode MS"/>
              </a:rPr>
              <a:t>() </a:t>
            </a:r>
            <a:r>
              <a:rPr lang="ko-KR" altLang="ko-KR" sz="1600" dirty="0" err="1">
                <a:effectLst/>
                <a:ea typeface="Arial Unicode MS"/>
                <a:cs typeface="Arial Unicode MS"/>
              </a:rPr>
              <a:t>를</a:t>
            </a:r>
            <a:r>
              <a:rPr lang="ko-KR" altLang="ko-KR" sz="1600" dirty="0">
                <a:effectLst/>
                <a:ea typeface="Arial Unicode MS"/>
                <a:cs typeface="Arial Unicode MS"/>
              </a:rPr>
              <a:t> 이용해서</a:t>
            </a:r>
            <a:br>
              <a:rPr lang="en-US" altLang="ko-KR" sz="1600" dirty="0">
                <a:effectLst/>
                <a:ea typeface="Arial Unicode MS"/>
                <a:cs typeface="Arial Unicode MS"/>
              </a:rPr>
            </a:br>
            <a:r>
              <a:rPr lang="ko-KR" altLang="ko-KR" sz="1600" dirty="0">
                <a:effectLst/>
                <a:ea typeface="Arial Unicode MS"/>
                <a:cs typeface="Arial Unicode MS"/>
              </a:rPr>
              <a:t>초기화 한</a:t>
            </a:r>
            <a:r>
              <a:rPr lang="en-US" altLang="ko-KR" sz="1600" dirty="0">
                <a:effectLst/>
                <a:ea typeface="Arial Unicode MS"/>
                <a:cs typeface="Arial Unicode MS"/>
              </a:rPr>
              <a:t> </a:t>
            </a:r>
            <a:r>
              <a:rPr lang="ko-KR" altLang="ko-KR" sz="1600" dirty="0">
                <a:effectLst/>
                <a:ea typeface="Arial Unicode MS"/>
                <a:cs typeface="Arial Unicode MS"/>
              </a:rPr>
              <a:t>후</a:t>
            </a:r>
            <a:endParaRPr lang="en-US" altLang="ko-KR" sz="1600" dirty="0">
              <a:effectLst/>
              <a:ea typeface="Arial Unicode MS"/>
              <a:cs typeface="Arial Unicode MS"/>
            </a:endParaRPr>
          </a:p>
          <a:p>
            <a:pPr lvl="3"/>
            <a:r>
              <a:rPr lang="ko-KR" altLang="ko-KR" sz="1600" dirty="0">
                <a:effectLst/>
                <a:ea typeface="Arial Unicode MS"/>
                <a:cs typeface="Arial Unicode MS"/>
              </a:rPr>
              <a:t>초기화된 결과를 세션에 전달해 </a:t>
            </a:r>
            <a:r>
              <a:rPr lang="ko-KR" altLang="en-US" sz="1600" dirty="0">
                <a:effectLst/>
                <a:ea typeface="Arial Unicode MS"/>
                <a:cs typeface="Arial Unicode MS"/>
              </a:rPr>
              <a:t>주어</a:t>
            </a:r>
            <a:r>
              <a:rPr lang="ko-KR" altLang="ko-KR" sz="1600" dirty="0">
                <a:effectLst/>
                <a:ea typeface="Arial Unicode MS"/>
                <a:cs typeface="Arial Unicode MS"/>
              </a:rPr>
              <a:t>야</a:t>
            </a:r>
            <a:r>
              <a:rPr lang="en-US" altLang="ko-KR" sz="1600" dirty="0">
                <a:effectLst/>
                <a:ea typeface="Arial Unicode MS"/>
                <a:cs typeface="Arial Unicode MS"/>
              </a:rPr>
              <a:t> </a:t>
            </a:r>
            <a:r>
              <a:rPr lang="ko-KR" altLang="en-US" sz="1600" dirty="0">
                <a:effectLst/>
                <a:ea typeface="Arial Unicode MS"/>
                <a:cs typeface="Arial Unicode MS"/>
              </a:rPr>
              <a:t>함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DB996F5-A791-4396-A433-406FD0FC6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33D96F-E66C-4CC8-BE1B-EC69B642B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DEF156-280B-41EB-A6A5-C842904F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707" y="2981325"/>
            <a:ext cx="46196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4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F70FA42-5D21-41DE-B054-A889E4FFB78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자료형의 처리</a:t>
            </a:r>
            <a:endParaRPr lang="en-US" altLang="ko-KR" dirty="0"/>
          </a:p>
          <a:p>
            <a:pPr lvl="1"/>
            <a:r>
              <a:rPr lang="ko-KR" altLang="en-US" dirty="0"/>
              <a:t>변수형</a:t>
            </a:r>
            <a:r>
              <a:rPr lang="en-US" altLang="ko-KR" dirty="0"/>
              <a:t>(Variable)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D8D654-BE0F-4A77-B63C-E9E3191B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207833-1240-407D-B147-8E5AE44C1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019060F-9607-44AB-85E8-21FB4B51DEA4}"/>
              </a:ext>
            </a:extLst>
          </p:cNvPr>
          <p:cNvSpPr/>
          <p:nvPr/>
        </p:nvSpPr>
        <p:spPr>
          <a:xfrm>
            <a:off x="1264023" y="2444337"/>
            <a:ext cx="3795657" cy="30877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import </a:t>
            </a:r>
            <a:r>
              <a:rPr lang="en-US" altLang="ko-KR" sz="1200" dirty="0" err="1">
                <a:solidFill>
                  <a:schemeClr val="tx1"/>
                </a:solidFill>
              </a:rPr>
              <a:t>tensorflow</a:t>
            </a:r>
            <a:r>
              <a:rPr lang="en-US" altLang="ko-KR" sz="1200" dirty="0">
                <a:solidFill>
                  <a:schemeClr val="tx1"/>
                </a:solidFill>
              </a:rPr>
              <a:t> as </a:t>
            </a:r>
            <a:r>
              <a:rPr lang="en-US" altLang="ko-KR" sz="1200" dirty="0" err="1">
                <a:solidFill>
                  <a:schemeClr val="tx1"/>
                </a:solidFill>
              </a:rPr>
              <a:t>tf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input_data</a:t>
            </a:r>
            <a:r>
              <a:rPr lang="en-US" altLang="ko-KR" sz="1200" dirty="0">
                <a:solidFill>
                  <a:schemeClr val="tx1"/>
                </a:solidFill>
              </a:rPr>
              <a:t> = [1,2,3,4,5]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x = </a:t>
            </a:r>
            <a:r>
              <a:rPr lang="en-US" altLang="ko-KR" sz="1200" dirty="0" err="1">
                <a:solidFill>
                  <a:schemeClr val="tx1"/>
                </a:solidFill>
              </a:rPr>
              <a:t>tf.placeholder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W = </a:t>
            </a:r>
            <a:r>
              <a:rPr lang="en-US" altLang="ko-KR" sz="1200" dirty="0" err="1">
                <a:solidFill>
                  <a:schemeClr val="tx1"/>
                </a:solidFill>
              </a:rPr>
              <a:t>tf.Variable</a:t>
            </a:r>
            <a:r>
              <a:rPr lang="en-US" altLang="ko-KR" sz="1200" dirty="0">
                <a:solidFill>
                  <a:schemeClr val="tx1"/>
                </a:solidFill>
              </a:rPr>
              <a:t>([2],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y = W*x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tf.Session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init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tf.global_variables_initializer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init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result = 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y,feed_dict</a:t>
            </a:r>
            <a:r>
              <a:rPr lang="en-US" altLang="ko-KR" sz="1200" dirty="0">
                <a:solidFill>
                  <a:schemeClr val="tx1"/>
                </a:solidFill>
              </a:rPr>
              <a:t>={</a:t>
            </a:r>
            <a:r>
              <a:rPr lang="en-US" altLang="ko-KR" sz="1200" dirty="0" err="1">
                <a:solidFill>
                  <a:schemeClr val="tx1"/>
                </a:solidFill>
              </a:rPr>
              <a:t>x:input_data</a:t>
            </a:r>
            <a:r>
              <a:rPr lang="en-US" altLang="ko-KR" sz="1200" dirty="0">
                <a:solidFill>
                  <a:schemeClr val="tx1"/>
                </a:solidFill>
              </a:rPr>
              <a:t>})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print(result)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04ADBAC-A0F1-41A8-B2DF-8A312786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502" y="2564240"/>
            <a:ext cx="3648075" cy="28479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577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26B707D-62D7-43F0-BED5-04410F7AAE5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텐서플로를</a:t>
            </a:r>
            <a:r>
              <a:rPr lang="ko-KR" altLang="en-US" dirty="0"/>
              <a:t> 처음 시작할 때</a:t>
            </a:r>
            <a:endParaRPr lang="en-US" altLang="ko-KR" dirty="0"/>
          </a:p>
          <a:p>
            <a:pPr lvl="1"/>
            <a:r>
              <a:rPr lang="en-US" altLang="ko-KR" dirty="0"/>
              <a:t>Optimizer</a:t>
            </a:r>
            <a:r>
              <a:rPr lang="ko-KR" altLang="en-US" dirty="0"/>
              <a:t>나 모델 등에 대해 이해하는 것도 중요하지만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데이터를 가지고 학습을 시켜서 적정한 값을 찾는다</a:t>
            </a:r>
            <a:r>
              <a:rPr lang="en-US" altLang="ko-KR" dirty="0"/>
              <a:t>“ </a:t>
            </a:r>
            <a:r>
              <a:rPr lang="ko-KR" altLang="en-US" dirty="0"/>
              <a:t>라는 </a:t>
            </a:r>
            <a:r>
              <a:rPr lang="ko-KR" altLang="en-US" dirty="0" err="1"/>
              <a:t>머신러닝</a:t>
            </a:r>
            <a:r>
              <a:rPr lang="ko-KR" altLang="en-US" dirty="0"/>
              <a:t> 학습 모델의 특성에 따라</a:t>
            </a:r>
            <a:endParaRPr lang="en-US" altLang="ko-KR" dirty="0"/>
          </a:p>
          <a:p>
            <a:pPr lvl="1"/>
            <a:r>
              <a:rPr lang="ko-KR" altLang="en-US" dirty="0"/>
              <a:t>모델을 그래프로 정의하고</a:t>
            </a:r>
            <a:r>
              <a:rPr lang="en-US" altLang="ko-KR" dirty="0"/>
              <a:t>, </a:t>
            </a:r>
            <a:r>
              <a:rPr lang="ko-KR" altLang="en-US" dirty="0"/>
              <a:t>세션을 만들어서 그래프를 실행하고</a:t>
            </a:r>
            <a:r>
              <a:rPr lang="en-US" altLang="ko-KR" dirty="0"/>
              <a:t>, </a:t>
            </a:r>
            <a:r>
              <a:rPr lang="ko-KR" altLang="en-US" dirty="0"/>
              <a:t>세션이 실행될 때 그래프에 동적으로 값을 넣어가면서 </a:t>
            </a:r>
            <a:r>
              <a:rPr lang="en-US" altLang="ko-KR" dirty="0"/>
              <a:t>(</a:t>
            </a:r>
            <a:r>
              <a:rPr lang="ko-KR" altLang="en-US" dirty="0" err="1"/>
              <a:t>피딩</a:t>
            </a:r>
            <a:r>
              <a:rPr lang="en-US" altLang="ko-KR" dirty="0"/>
              <a:t>) </a:t>
            </a:r>
            <a:r>
              <a:rPr lang="ko-KR" altLang="en-US" dirty="0"/>
              <a:t>실행한다는 기본 개념을 잘 이해해야</a:t>
            </a:r>
            <a:endParaRPr lang="en-US" altLang="ko-KR" dirty="0"/>
          </a:p>
          <a:p>
            <a:pPr lvl="1"/>
            <a:r>
              <a:rPr lang="ko-KR" altLang="en-US" dirty="0" err="1"/>
              <a:t>텐서플로</a:t>
            </a:r>
            <a:r>
              <a:rPr lang="ko-KR" altLang="en-US" dirty="0"/>
              <a:t> 프로그래밍을 제대로 시작할 수 있음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4A5BA5-BCB4-44A9-90D9-9332B8352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25C98F-97B5-44C8-84F4-93FE63157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5080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AA88BB-E62F-4102-B6B3-11AA25EA38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텐서플로에서</a:t>
            </a:r>
            <a:r>
              <a:rPr lang="ko-KR" altLang="en-US" dirty="0"/>
              <a:t> 행렬의 표현</a:t>
            </a:r>
            <a:endParaRPr lang="en-US" altLang="ko-KR" dirty="0"/>
          </a:p>
          <a:p>
            <a:pPr lvl="1"/>
            <a:r>
              <a:rPr lang="ko-KR" altLang="en-US" dirty="0"/>
              <a:t>상수형 행렬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텐서플로에서</a:t>
            </a:r>
            <a:r>
              <a:rPr lang="ko-KR" altLang="en-US" dirty="0"/>
              <a:t> 행렬의 곱셈은 </a:t>
            </a:r>
            <a:r>
              <a:rPr lang="en-US" altLang="ko-KR" dirty="0"/>
              <a:t>*</a:t>
            </a:r>
            <a:r>
              <a:rPr lang="ko-KR" altLang="en-US" dirty="0"/>
              <a:t>이 아니라 </a:t>
            </a:r>
            <a:r>
              <a:rPr lang="en-US" altLang="ko-KR" dirty="0" err="1"/>
              <a:t>tf.matmul</a:t>
            </a:r>
            <a:r>
              <a:rPr lang="ko-KR" altLang="en-US" dirty="0"/>
              <a:t>을 사용함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1C7854-D108-4EDB-86F2-461C1550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행렬과 </a:t>
            </a:r>
            <a:r>
              <a:rPr lang="ko-KR" altLang="en-US" dirty="0" err="1"/>
              <a:t>텐서플로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119293-B530-4615-9707-664652D6BE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6C2A58-C056-4998-B74F-784C238C25CC}"/>
              </a:ext>
            </a:extLst>
          </p:cNvPr>
          <p:cNvSpPr/>
          <p:nvPr/>
        </p:nvSpPr>
        <p:spPr>
          <a:xfrm>
            <a:off x="4038600" y="2005344"/>
            <a:ext cx="3795657" cy="30877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import </a:t>
            </a:r>
            <a:r>
              <a:rPr lang="en-US" altLang="ko-KR" sz="1200" dirty="0" err="1">
                <a:solidFill>
                  <a:schemeClr val="tx1"/>
                </a:solidFill>
              </a:rPr>
              <a:t>tensorflow</a:t>
            </a:r>
            <a:r>
              <a:rPr lang="en-US" altLang="ko-KR" sz="1200" dirty="0">
                <a:solidFill>
                  <a:schemeClr val="tx1"/>
                </a:solidFill>
              </a:rPr>
              <a:t> as </a:t>
            </a:r>
            <a:r>
              <a:rPr lang="en-US" altLang="ko-KR" sz="1200" dirty="0" err="1">
                <a:solidFill>
                  <a:schemeClr val="tx1"/>
                </a:solidFill>
              </a:rPr>
              <a:t>tf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input_data</a:t>
            </a:r>
            <a:r>
              <a:rPr lang="en-US" altLang="ko-KR" sz="1200" dirty="0">
                <a:solidFill>
                  <a:schemeClr val="tx1"/>
                </a:solidFill>
              </a:rPr>
              <a:t> = [1,2,3,4,5]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x = </a:t>
            </a:r>
            <a:r>
              <a:rPr lang="en-US" altLang="ko-KR" sz="1200" dirty="0" err="1">
                <a:solidFill>
                  <a:schemeClr val="tx1"/>
                </a:solidFill>
              </a:rPr>
              <a:t>tf.placeholder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W = </a:t>
            </a:r>
            <a:r>
              <a:rPr lang="en-US" altLang="ko-KR" sz="1200" dirty="0" err="1">
                <a:solidFill>
                  <a:schemeClr val="tx1"/>
                </a:solidFill>
              </a:rPr>
              <a:t>tf.Variable</a:t>
            </a:r>
            <a:r>
              <a:rPr lang="en-US" altLang="ko-KR" sz="1200" dirty="0">
                <a:solidFill>
                  <a:schemeClr val="tx1"/>
                </a:solidFill>
              </a:rPr>
              <a:t>([2],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y = W*x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tf.Session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init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tf.global_variables_initializer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init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result = 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y,feed_dict</a:t>
            </a:r>
            <a:r>
              <a:rPr lang="en-US" altLang="ko-KR" sz="1200" dirty="0">
                <a:solidFill>
                  <a:schemeClr val="tx1"/>
                </a:solidFill>
              </a:rPr>
              <a:t>={</a:t>
            </a:r>
            <a:r>
              <a:rPr lang="en-US" altLang="ko-KR" sz="1200" dirty="0" err="1">
                <a:solidFill>
                  <a:schemeClr val="tx1"/>
                </a:solidFill>
              </a:rPr>
              <a:t>x:input_data</a:t>
            </a:r>
            <a:r>
              <a:rPr lang="en-US" altLang="ko-KR" sz="1200" dirty="0">
                <a:solidFill>
                  <a:schemeClr val="tx1"/>
                </a:solidFill>
              </a:rPr>
              <a:t>})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print(result)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E4373E9-0328-4E56-89F9-94C1B94A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23" y="2447925"/>
            <a:ext cx="2657475" cy="981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E049BDF-E99A-49E0-B7E5-BE2E9FCE4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420" y="2072860"/>
            <a:ext cx="3209925" cy="29527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937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E3EE15F-5D8B-4E84-8A98-BBC5C6D8D6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텐서플로에서</a:t>
            </a:r>
            <a:r>
              <a:rPr lang="ko-KR" altLang="en-US" dirty="0"/>
              <a:t> 행렬의 표현</a:t>
            </a:r>
            <a:endParaRPr lang="en-US" altLang="ko-KR" dirty="0"/>
          </a:p>
          <a:p>
            <a:pPr lvl="1"/>
            <a:r>
              <a:rPr lang="ko-KR" altLang="en-US" dirty="0"/>
              <a:t>변수형 행렬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F63B9B-6CE4-437F-A144-58472CA0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행렬과 </a:t>
            </a:r>
            <a:r>
              <a:rPr lang="ko-KR" altLang="en-US" dirty="0" err="1"/>
              <a:t>텐서플로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250B22-5128-4431-BB08-481A99A3F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00FC8A-4478-4295-8B61-9BC9433E36A1}"/>
              </a:ext>
            </a:extLst>
          </p:cNvPr>
          <p:cNvSpPr/>
          <p:nvPr/>
        </p:nvSpPr>
        <p:spPr>
          <a:xfrm>
            <a:off x="1257300" y="2386344"/>
            <a:ext cx="3795657" cy="308778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import </a:t>
            </a:r>
            <a:r>
              <a:rPr lang="en-US" altLang="ko-KR" sz="1200" dirty="0" err="1">
                <a:solidFill>
                  <a:schemeClr val="tx1"/>
                </a:solidFill>
              </a:rPr>
              <a:t>tensorflow</a:t>
            </a:r>
            <a:r>
              <a:rPr lang="en-US" altLang="ko-KR" sz="1200" dirty="0">
                <a:solidFill>
                  <a:schemeClr val="tx1"/>
                </a:solidFill>
              </a:rPr>
              <a:t> as </a:t>
            </a:r>
            <a:r>
              <a:rPr lang="en-US" altLang="ko-KR" sz="1200" dirty="0" err="1">
                <a:solidFill>
                  <a:schemeClr val="tx1"/>
                </a:solidFill>
              </a:rPr>
              <a:t>tf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x = </a:t>
            </a:r>
            <a:r>
              <a:rPr lang="en-US" altLang="ko-KR" sz="1200" dirty="0" err="1">
                <a:solidFill>
                  <a:schemeClr val="tx1"/>
                </a:solidFill>
              </a:rPr>
              <a:t>tf.Variable</a:t>
            </a:r>
            <a:r>
              <a:rPr lang="en-US" altLang="ko-KR" sz="1200" dirty="0">
                <a:solidFill>
                  <a:schemeClr val="tx1"/>
                </a:solidFill>
              </a:rPr>
              <a:t>([ [1.,2.,3.] ],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w = </a:t>
            </a:r>
            <a:r>
              <a:rPr lang="en-US" altLang="ko-KR" sz="1200" dirty="0" err="1">
                <a:solidFill>
                  <a:schemeClr val="tx1"/>
                </a:solidFill>
              </a:rPr>
              <a:t>tf.constant</a:t>
            </a:r>
            <a:r>
              <a:rPr lang="en-US" altLang="ko-KR" sz="1200" dirty="0">
                <a:solidFill>
                  <a:schemeClr val="tx1"/>
                </a:solidFill>
              </a:rPr>
              <a:t>([ [2.],[2.],[2.]],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y = </a:t>
            </a:r>
            <a:r>
              <a:rPr lang="en-US" altLang="ko-KR" sz="1200" dirty="0" err="1">
                <a:solidFill>
                  <a:schemeClr val="tx1"/>
                </a:solidFill>
              </a:rPr>
              <a:t>tf.matmul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x,w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tf.Session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init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tf.global_variables_initializer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init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result = 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(y)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print(result)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3AA4708-B945-4FA1-AC7D-A4EDB56B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601497"/>
            <a:ext cx="4038600" cy="26574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209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4B74D3-903D-4962-B765-73667548774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텐서플로에서</a:t>
            </a:r>
            <a:r>
              <a:rPr lang="ko-KR" altLang="en-US" dirty="0"/>
              <a:t> 행렬의 표현</a:t>
            </a:r>
            <a:endParaRPr lang="en-US" altLang="ko-KR" dirty="0"/>
          </a:p>
          <a:p>
            <a:pPr lvl="1"/>
            <a:r>
              <a:rPr lang="ko-KR" altLang="en-US" dirty="0" err="1"/>
              <a:t>플레이스홀더에도</a:t>
            </a:r>
            <a:r>
              <a:rPr lang="ko-KR" altLang="en-US" dirty="0"/>
              <a:t> 행렬로 저장 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입력 데이터 행렬 </a:t>
            </a:r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en-US" altLang="ko-KR" dirty="0" err="1"/>
              <a:t>PlaceHolder</a:t>
            </a:r>
            <a:r>
              <a:rPr lang="en-US" altLang="ko-KR" dirty="0"/>
              <a:t> </a:t>
            </a:r>
            <a:r>
              <a:rPr lang="ko-KR" altLang="en-US" dirty="0"/>
              <a:t>타입인 </a:t>
            </a:r>
            <a:r>
              <a:rPr lang="en-US" altLang="ko-KR" dirty="0"/>
              <a:t>3x3 </a:t>
            </a:r>
            <a:r>
              <a:rPr lang="ko-KR" altLang="en-US" dirty="0"/>
              <a:t>행렬이고 곱하는 값 </a:t>
            </a:r>
            <a:r>
              <a:rPr lang="en-US" altLang="ko-KR" dirty="0"/>
              <a:t>w</a:t>
            </a:r>
            <a:r>
              <a:rPr lang="ko-KR" altLang="en-US" dirty="0"/>
              <a:t>는 </a:t>
            </a:r>
            <a:r>
              <a:rPr lang="en-US" altLang="ko-KR" dirty="0"/>
              <a:t>1x3</a:t>
            </a:r>
            <a:r>
              <a:rPr lang="ko-KR" altLang="en-US" dirty="0"/>
              <a:t>인 행렬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3574C4-9284-4640-AB45-97645614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행렬과 </a:t>
            </a:r>
            <a:r>
              <a:rPr lang="ko-KR" altLang="en-US" dirty="0" err="1"/>
              <a:t>텐서플로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1DCA15-E987-4818-8605-D41A1443B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3D7EC48-0F47-43FC-8460-491DAAFEA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5" y="3117532"/>
            <a:ext cx="2181225" cy="8121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5879769-D575-49FF-8402-C6BE8D776865}"/>
              </a:ext>
            </a:extLst>
          </p:cNvPr>
          <p:cNvSpPr/>
          <p:nvPr/>
        </p:nvSpPr>
        <p:spPr>
          <a:xfrm>
            <a:off x="3611881" y="2965465"/>
            <a:ext cx="3753298" cy="291717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import </a:t>
            </a:r>
            <a:r>
              <a:rPr lang="en-US" altLang="ko-KR" sz="1200" dirty="0" err="1">
                <a:solidFill>
                  <a:schemeClr val="tx1"/>
                </a:solidFill>
              </a:rPr>
              <a:t>tensorflow</a:t>
            </a:r>
            <a:r>
              <a:rPr lang="en-US" altLang="ko-KR" sz="1200" dirty="0">
                <a:solidFill>
                  <a:schemeClr val="tx1"/>
                </a:solidFill>
              </a:rPr>
              <a:t> as </a:t>
            </a:r>
            <a:r>
              <a:rPr lang="en-US" altLang="ko-KR" sz="1200" dirty="0" err="1">
                <a:solidFill>
                  <a:schemeClr val="tx1"/>
                </a:solidFill>
              </a:rPr>
              <a:t>tf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input_data</a:t>
            </a:r>
            <a:r>
              <a:rPr lang="en-US" altLang="ko-KR" sz="1200" dirty="0">
                <a:solidFill>
                  <a:schemeClr val="tx1"/>
                </a:solidFill>
              </a:rPr>
              <a:t> = [ [1.,2.,3.],[1.,2.,3.],[2.,3.,4.]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x = </a:t>
            </a:r>
            <a:r>
              <a:rPr lang="en-US" altLang="ko-KR" sz="1200" dirty="0" err="1">
                <a:solidFill>
                  <a:schemeClr val="tx1"/>
                </a:solidFill>
              </a:rPr>
              <a:t>tf.placeholder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=tf.float32,shape=</a:t>
            </a:r>
            <a:r>
              <a:rPr lang="en-US" altLang="ko-KR" sz="1200" dirty="0">
                <a:solidFill>
                  <a:srgbClr val="FF0000"/>
                </a:solidFill>
              </a:rPr>
              <a:t>[None,3]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w = </a:t>
            </a:r>
            <a:r>
              <a:rPr lang="en-US" altLang="ko-KR" sz="1200" dirty="0" err="1">
                <a:solidFill>
                  <a:schemeClr val="tx1"/>
                </a:solidFill>
              </a:rPr>
              <a:t>tf.Variable</a:t>
            </a:r>
            <a:r>
              <a:rPr lang="en-US" altLang="ko-KR" sz="1200" dirty="0">
                <a:solidFill>
                  <a:schemeClr val="tx1"/>
                </a:solidFill>
              </a:rPr>
              <a:t>([ [2.],[2.],[2.] ],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 = tf.float32) y = </a:t>
            </a:r>
            <a:r>
              <a:rPr lang="en-US" altLang="ko-KR" sz="1200" dirty="0" err="1">
                <a:solidFill>
                  <a:schemeClr val="tx1"/>
                </a:solidFill>
              </a:rPr>
              <a:t>tf.matmul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x,w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tf.Session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init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tf.global_variables_initializer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init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result = 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y,feed_dict</a:t>
            </a:r>
            <a:r>
              <a:rPr lang="en-US" altLang="ko-KR" sz="1200" dirty="0">
                <a:solidFill>
                  <a:schemeClr val="tx1"/>
                </a:solidFill>
              </a:rPr>
              <a:t>={</a:t>
            </a:r>
            <a:r>
              <a:rPr lang="en-US" altLang="ko-KR" sz="1200" dirty="0" err="1">
                <a:solidFill>
                  <a:schemeClr val="tx1"/>
                </a:solidFill>
              </a:rPr>
              <a:t>x:input_data</a:t>
            </a:r>
            <a:r>
              <a:rPr lang="en-US" altLang="ko-KR" sz="1200" dirty="0">
                <a:solidFill>
                  <a:schemeClr val="tx1"/>
                </a:solidFill>
              </a:rPr>
              <a:t>})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print(result)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AF457E1-9053-41A7-8E2F-0900EB00F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123" y="3117532"/>
            <a:ext cx="4244157" cy="26050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313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AFE976-F96B-42B2-B0F0-BDA0C161A5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자료형의 인식</a:t>
            </a:r>
            <a:endParaRPr lang="en-US" altLang="ko-KR" dirty="0"/>
          </a:p>
          <a:p>
            <a:pPr lvl="1"/>
            <a:r>
              <a:rPr lang="ko-KR" altLang="en-US" dirty="0" err="1"/>
              <a:t>텐서플로는</a:t>
            </a:r>
            <a:r>
              <a:rPr lang="ko-KR" altLang="en-US" dirty="0"/>
              <a:t> 스칼라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행렬과 같은 모든 데이터를 </a:t>
            </a:r>
            <a:r>
              <a:rPr lang="ko-KR" altLang="en-US" dirty="0" err="1"/>
              <a:t>텐서</a:t>
            </a:r>
            <a:r>
              <a:rPr lang="en-US" altLang="ko-KR" dirty="0"/>
              <a:t>(Tensor)</a:t>
            </a:r>
            <a:r>
              <a:rPr lang="ko-KR" altLang="en-US" dirty="0"/>
              <a:t>로 인식하고 있다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0B00B7-3D3E-49D2-BA2F-FF830A85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3F33F3-BEB4-4DC4-A34D-16D0FE432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4D75E3E-0A33-4B07-AE24-1B9ECFE4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919972"/>
            <a:ext cx="871537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85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6F151E-ED11-47BE-92F0-526BFDAA4BE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텐서플로에서</a:t>
            </a:r>
            <a:r>
              <a:rPr lang="ko-KR" altLang="en-US" dirty="0"/>
              <a:t> 행렬의 표현</a:t>
            </a:r>
            <a:endParaRPr lang="en-US" altLang="ko-KR" dirty="0"/>
          </a:p>
          <a:p>
            <a:pPr lvl="1"/>
            <a:r>
              <a:rPr lang="ko-KR" altLang="en-US" dirty="0" err="1"/>
              <a:t>플레이스홀더</a:t>
            </a:r>
            <a:r>
              <a:rPr lang="ko-KR" altLang="en-US" dirty="0"/>
              <a:t> 행렬</a:t>
            </a:r>
            <a:endParaRPr lang="en-US" altLang="ko-KR" dirty="0"/>
          </a:p>
          <a:p>
            <a:pPr lvl="2"/>
            <a:r>
              <a:rPr lang="en-US" altLang="ko-KR" dirty="0"/>
              <a:t>placeholder x </a:t>
            </a:r>
            <a:r>
              <a:rPr lang="ko-KR" altLang="en-US" dirty="0"/>
              <a:t>를 정의할 때</a:t>
            </a:r>
            <a:r>
              <a:rPr lang="en-US" altLang="ko-KR" dirty="0"/>
              <a:t>, shape=[</a:t>
            </a:r>
            <a:r>
              <a:rPr lang="en-US" altLang="ko-KR" dirty="0">
                <a:solidFill>
                  <a:srgbClr val="FF0000"/>
                </a:solidFill>
              </a:rPr>
              <a:t>None</a:t>
            </a:r>
            <a:r>
              <a:rPr lang="en-US" altLang="ko-KR" dirty="0"/>
              <a:t>,3] </a:t>
            </a:r>
            <a:r>
              <a:rPr lang="ko-KR" altLang="en-US" dirty="0"/>
              <a:t>으로 정의함</a:t>
            </a:r>
            <a:endParaRPr lang="en-US" altLang="ko-KR" dirty="0"/>
          </a:p>
          <a:p>
            <a:pPr lvl="2"/>
            <a:r>
              <a:rPr lang="en-US" altLang="ko-KR" dirty="0"/>
              <a:t>None 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 err="1"/>
              <a:t>갯수를</a:t>
            </a:r>
            <a:r>
              <a:rPr lang="ko-KR" altLang="en-US" dirty="0"/>
              <a:t> </a:t>
            </a:r>
            <a:r>
              <a:rPr lang="ko-KR" altLang="en-US" dirty="0" err="1"/>
              <a:t>알수</a:t>
            </a:r>
            <a:r>
              <a:rPr lang="ko-KR" altLang="en-US" dirty="0"/>
              <a:t> 없음을 의미</a:t>
            </a:r>
            <a:endParaRPr lang="en-US" altLang="ko-KR" dirty="0"/>
          </a:p>
          <a:p>
            <a:pPr lvl="2"/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ko-KR" altLang="en-US" dirty="0" err="1"/>
              <a:t>머신러닝</a:t>
            </a:r>
            <a:r>
              <a:rPr lang="ko-KR" altLang="en-US" dirty="0"/>
              <a:t> 학습에서 학습 데이터가 계속해서 들어오고</a:t>
            </a:r>
            <a:endParaRPr lang="en-US" altLang="ko-KR" dirty="0"/>
          </a:p>
          <a:p>
            <a:pPr lvl="2"/>
            <a:r>
              <a:rPr lang="ko-KR" altLang="en-US" dirty="0"/>
              <a:t>학습 때마다 데이터의 양이 다를 수 있기 때문에</a:t>
            </a:r>
            <a:endParaRPr lang="en-US" altLang="ko-KR" dirty="0"/>
          </a:p>
          <a:p>
            <a:pPr lvl="2"/>
            <a:r>
              <a:rPr lang="ko-KR" altLang="en-US" dirty="0"/>
              <a:t>이를 지정하지 않고 </a:t>
            </a:r>
            <a:r>
              <a:rPr lang="en-US" altLang="ko-KR" dirty="0"/>
              <a:t>None</a:t>
            </a:r>
            <a:r>
              <a:rPr lang="ko-KR" altLang="en-US" dirty="0"/>
              <a:t>으로 해 놓으면 </a:t>
            </a:r>
            <a:endParaRPr lang="en-US" altLang="ko-KR" dirty="0"/>
          </a:p>
          <a:p>
            <a:pPr lvl="2"/>
            <a:r>
              <a:rPr lang="ko-KR" altLang="en-US" dirty="0"/>
              <a:t>들어오는 숫자 데이터에 맞춰서 저장함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3B1F242-B0F9-4E8A-9EE8-5091742F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행렬과 </a:t>
            </a:r>
            <a:r>
              <a:rPr lang="ko-KR" altLang="en-US" dirty="0" err="1"/>
              <a:t>텐서플로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746244-60F1-40D1-B520-0BFFD44A0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7422CB3-466D-4DFB-B78A-848200A2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4062412"/>
            <a:ext cx="25241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19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F6CA7DA-FF9A-4D04-AFE3-3B630B5DBA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브로드 캐스팅</a:t>
            </a:r>
            <a:endParaRPr lang="en-US" altLang="ko-KR" dirty="0"/>
          </a:p>
          <a:p>
            <a:pPr lvl="1"/>
            <a:r>
              <a:rPr lang="ko-KR" altLang="en-US" dirty="0"/>
              <a:t>행렬 연산 </a:t>
            </a:r>
            <a:r>
              <a:rPr lang="en-US" altLang="ko-KR" dirty="0"/>
              <a:t>(</a:t>
            </a:r>
            <a:r>
              <a:rPr lang="ko-KR" altLang="en-US" dirty="0"/>
              <a:t>덧셈</a:t>
            </a:r>
            <a:r>
              <a:rPr lang="en-US" altLang="ko-KR" dirty="0"/>
              <a:t>,</a:t>
            </a:r>
            <a:r>
              <a:rPr lang="ko-KR" altLang="en-US" dirty="0"/>
              <a:t>뺄셈</a:t>
            </a:r>
            <a:r>
              <a:rPr lang="en-US" altLang="ko-KR" dirty="0"/>
              <a:t>,</a:t>
            </a:r>
            <a:r>
              <a:rPr lang="ko-KR" altLang="en-US" dirty="0"/>
              <a:t>곱셈</a:t>
            </a:r>
            <a:r>
              <a:rPr lang="en-US" altLang="ko-KR" dirty="0"/>
              <a:t>)</a:t>
            </a:r>
            <a:r>
              <a:rPr lang="ko-KR" altLang="en-US" dirty="0"/>
              <a:t>에서 차원이 맞지 않을 때</a:t>
            </a:r>
            <a:r>
              <a:rPr lang="en-US" altLang="ko-KR" dirty="0"/>
              <a:t>, </a:t>
            </a:r>
            <a:r>
              <a:rPr lang="ko-KR" altLang="en-US" dirty="0"/>
              <a:t>행렬을 자동으로 늘려줘서</a:t>
            </a:r>
            <a:r>
              <a:rPr lang="en-US" altLang="ko-KR" dirty="0"/>
              <a:t>(Stretch) </a:t>
            </a:r>
            <a:r>
              <a:rPr lang="ko-KR" altLang="en-US" dirty="0"/>
              <a:t>차원을 맞춰주는 개념</a:t>
            </a:r>
            <a:endParaRPr lang="en-US" altLang="ko-KR" dirty="0"/>
          </a:p>
          <a:p>
            <a:pPr lvl="1"/>
            <a:r>
              <a:rPr lang="ko-KR" altLang="en-US" dirty="0"/>
              <a:t>늘리는 것은 가능하지만 줄이는 것은 불가능함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A342A9-1A31-474C-87A5-627D0A94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행렬과 </a:t>
            </a:r>
            <a:r>
              <a:rPr lang="ko-KR" altLang="en-US" dirty="0" err="1"/>
              <a:t>텐서플로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A5C002-A0E5-487E-AB5D-129F32FC9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40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F6CA7DA-FF9A-4D04-AFE3-3B630B5DBAD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브로드 캐스팅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A342A9-1A31-474C-87A5-627D0A94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행렬과 </a:t>
            </a:r>
            <a:r>
              <a:rPr lang="ko-KR" altLang="en-US" dirty="0" err="1"/>
              <a:t>텐서플로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A5C002-A0E5-487E-AB5D-129F32FC9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5865C3-A50D-4B3A-BC17-47587FF7D14E}"/>
              </a:ext>
            </a:extLst>
          </p:cNvPr>
          <p:cNvSpPr/>
          <p:nvPr/>
        </p:nvSpPr>
        <p:spPr>
          <a:xfrm>
            <a:off x="883920" y="1885108"/>
            <a:ext cx="3810000" cy="41727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import </a:t>
            </a:r>
            <a:r>
              <a:rPr lang="en-US" altLang="ko-KR" sz="1200" dirty="0" err="1">
                <a:solidFill>
                  <a:schemeClr val="tx1"/>
                </a:solidFill>
              </a:rPr>
              <a:t>tensorflow</a:t>
            </a:r>
            <a:r>
              <a:rPr lang="en-US" altLang="ko-KR" sz="1200" dirty="0">
                <a:solidFill>
                  <a:schemeClr val="tx1"/>
                </a:solidFill>
              </a:rPr>
              <a:t> as </a:t>
            </a:r>
            <a:r>
              <a:rPr lang="en-US" altLang="ko-KR" sz="1200" dirty="0" err="1">
                <a:solidFill>
                  <a:schemeClr val="tx1"/>
                </a:solidFill>
              </a:rPr>
              <a:t>tf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input_data</a:t>
            </a:r>
            <a:r>
              <a:rPr lang="en-US" altLang="ko-KR" sz="1200" dirty="0">
                <a:solidFill>
                  <a:schemeClr val="tx1"/>
                </a:solidFill>
              </a:rPr>
              <a:t> = [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 [1,1,1],[2,2,2]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]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x = </a:t>
            </a:r>
            <a:r>
              <a:rPr lang="en-US" altLang="ko-KR" sz="1200" dirty="0" err="1">
                <a:solidFill>
                  <a:schemeClr val="tx1"/>
                </a:solidFill>
              </a:rPr>
              <a:t>tf.placeholder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=tf.float32,shape=[2,3])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w  =</a:t>
            </a:r>
            <a:r>
              <a:rPr lang="en-US" altLang="ko-KR" sz="1200" dirty="0" err="1">
                <a:solidFill>
                  <a:schemeClr val="tx1"/>
                </a:solidFill>
              </a:rPr>
              <a:t>tf.Variable</a:t>
            </a:r>
            <a:r>
              <a:rPr lang="en-US" altLang="ko-KR" sz="1200" dirty="0">
                <a:solidFill>
                  <a:schemeClr val="tx1"/>
                </a:solidFill>
              </a:rPr>
              <a:t>([[2],[2],[2]],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b  =</a:t>
            </a:r>
            <a:r>
              <a:rPr lang="en-US" altLang="ko-KR" sz="1200" dirty="0" err="1">
                <a:solidFill>
                  <a:schemeClr val="tx1"/>
                </a:solidFill>
              </a:rPr>
              <a:t>tf.Variable</a:t>
            </a:r>
            <a:r>
              <a:rPr lang="en-US" altLang="ko-KR" sz="1200" dirty="0">
                <a:solidFill>
                  <a:schemeClr val="tx1"/>
                </a:solidFill>
              </a:rPr>
              <a:t>([4],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y = </a:t>
            </a:r>
            <a:r>
              <a:rPr lang="en-US" altLang="ko-KR" sz="1200" dirty="0" err="1">
                <a:solidFill>
                  <a:schemeClr val="tx1"/>
                </a:solidFill>
              </a:rPr>
              <a:t>tf.matmul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x,w</a:t>
            </a:r>
            <a:r>
              <a:rPr lang="en-US" altLang="ko-KR" sz="1200" dirty="0">
                <a:solidFill>
                  <a:schemeClr val="tx1"/>
                </a:solidFill>
              </a:rPr>
              <a:t>)+b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</a:t>
            </a:r>
            <a:r>
              <a:rPr lang="en-US" altLang="ko-KR" sz="1200" dirty="0" err="1">
                <a:solidFill>
                  <a:schemeClr val="tx1"/>
                </a:solidFill>
              </a:rPr>
              <a:t>x.get_shape</a:t>
            </a:r>
            <a:r>
              <a:rPr lang="en-US" altLang="ko-KR" sz="1200" dirty="0">
                <a:solidFill>
                  <a:schemeClr val="tx1"/>
                </a:solidFill>
              </a:rPr>
              <a:t>())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tf.Session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init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tf.global_variables_initializer</a:t>
            </a:r>
            <a:r>
              <a:rPr lang="en-US" altLang="ko-KR" sz="12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init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result = 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y,feed_dict</a:t>
            </a:r>
            <a:r>
              <a:rPr lang="en-US" altLang="ko-KR" sz="1200" dirty="0">
                <a:solidFill>
                  <a:schemeClr val="tx1"/>
                </a:solidFill>
              </a:rPr>
              <a:t>={</a:t>
            </a:r>
            <a:r>
              <a:rPr lang="en-US" altLang="ko-KR" sz="1200" dirty="0" err="1">
                <a:solidFill>
                  <a:schemeClr val="tx1"/>
                </a:solidFill>
              </a:rPr>
              <a:t>x:input_data</a:t>
            </a:r>
            <a:r>
              <a:rPr lang="en-US" altLang="ko-KR" sz="1200" dirty="0">
                <a:solidFill>
                  <a:schemeClr val="tx1"/>
                </a:solidFill>
              </a:rPr>
              <a:t>})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print(result)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0C6A55C-024F-4247-B057-18BE98F1D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0" y="1933154"/>
            <a:ext cx="4010025" cy="4076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036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679C3B-851B-4C69-8A52-4948E21FAA2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브로드 캐스팅</a:t>
            </a:r>
            <a:endParaRPr lang="en-US" altLang="ko-KR" dirty="0"/>
          </a:p>
          <a:p>
            <a:pPr lvl="1"/>
            <a:r>
              <a:rPr lang="en-US" altLang="ko-KR" dirty="0"/>
              <a:t>4x3 </a:t>
            </a:r>
            <a:r>
              <a:rPr lang="ko-KR" altLang="en-US" dirty="0"/>
              <a:t>행렬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1x3 </a:t>
            </a:r>
            <a:r>
              <a:rPr lang="ko-KR" altLang="en-US" dirty="0"/>
              <a:t>행렬 </a:t>
            </a:r>
            <a:r>
              <a:rPr lang="en-US" altLang="ko-KR" dirty="0"/>
              <a:t>b</a:t>
            </a:r>
            <a:r>
              <a:rPr lang="ko-KR" altLang="en-US" dirty="0"/>
              <a:t>를 더하는 연산의 예</a:t>
            </a:r>
            <a:endParaRPr lang="en-US" altLang="ko-KR" dirty="0"/>
          </a:p>
          <a:p>
            <a:pPr lvl="2"/>
            <a:r>
              <a:rPr lang="ko-KR" altLang="en-US" dirty="0"/>
              <a:t>차원이 맞지 않기 때문에</a:t>
            </a:r>
            <a:r>
              <a:rPr lang="en-US" altLang="ko-KR" dirty="0"/>
              <a:t>, </a:t>
            </a:r>
            <a:r>
              <a:rPr lang="ko-KR" altLang="en-US" dirty="0"/>
              <a:t>행렬 </a:t>
            </a:r>
            <a:r>
              <a:rPr lang="en-US" altLang="ko-KR" dirty="0"/>
              <a:t>b</a:t>
            </a:r>
            <a:r>
              <a:rPr lang="ko-KR" altLang="en-US" dirty="0"/>
              <a:t>의 열을 늘려서 </a:t>
            </a:r>
            <a:r>
              <a:rPr lang="en-US" altLang="ko-KR" dirty="0"/>
              <a:t>1x3 → 4x3 </a:t>
            </a:r>
            <a:r>
              <a:rPr lang="ko-KR" altLang="en-US" dirty="0"/>
              <a:t>으로 맞춰서 연산함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5F18D7-E75A-46DD-96EF-75680D10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행렬과 </a:t>
            </a:r>
            <a:r>
              <a:rPr lang="ko-KR" altLang="en-US" dirty="0" err="1"/>
              <a:t>텐서플로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0FF341-4727-49D8-A90D-671EB9866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E5C37A-48A1-47EF-88AD-AF7C12F6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3067050"/>
            <a:ext cx="69056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81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679C3B-851B-4C69-8A52-4948E21FAA2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브로드 캐스팅</a:t>
            </a:r>
            <a:endParaRPr lang="en-US" altLang="ko-KR" dirty="0"/>
          </a:p>
          <a:p>
            <a:pPr lvl="1"/>
            <a:r>
              <a:rPr lang="ko-KR" altLang="en-US" dirty="0"/>
              <a:t>행렬 </a:t>
            </a:r>
            <a:r>
              <a:rPr lang="en-US" altLang="ko-KR" dirty="0"/>
              <a:t>b</a:t>
            </a:r>
            <a:r>
              <a:rPr lang="ko-KR" altLang="en-US" dirty="0"/>
              <a:t>가 아래 그림과 같이 </a:t>
            </a:r>
            <a:r>
              <a:rPr lang="en-US" altLang="ko-KR" dirty="0"/>
              <a:t>1x4 </a:t>
            </a:r>
            <a:r>
              <a:rPr lang="ko-KR" altLang="en-US" dirty="0"/>
              <a:t>일 경우</a:t>
            </a:r>
            <a:endParaRPr lang="en-US" altLang="ko-KR" dirty="0"/>
          </a:p>
          <a:p>
            <a:pPr lvl="2"/>
            <a:r>
              <a:rPr lang="ko-KR" altLang="en-US" dirty="0"/>
              <a:t>열을 </a:t>
            </a:r>
            <a:r>
              <a:rPr lang="en-US" altLang="ko-KR" dirty="0"/>
              <a:t>4 → 3</a:t>
            </a:r>
            <a:r>
              <a:rPr lang="ko-KR" altLang="en-US" dirty="0"/>
              <a:t>으로 줄이고</a:t>
            </a:r>
            <a:r>
              <a:rPr lang="en-US" altLang="ko-KR" dirty="0"/>
              <a:t>, </a:t>
            </a:r>
            <a:r>
              <a:rPr lang="ko-KR" altLang="en-US" dirty="0"/>
              <a:t>세로 행을 </a:t>
            </a:r>
            <a:r>
              <a:rPr lang="en-US" altLang="ko-KR" dirty="0"/>
              <a:t>1→ 4 </a:t>
            </a:r>
            <a:r>
              <a:rPr lang="ko-KR" altLang="en-US" dirty="0"/>
              <a:t>로 늘려야 하는데</a:t>
            </a:r>
            <a:r>
              <a:rPr lang="en-US" altLang="ko-KR" dirty="0"/>
              <a:t>, </a:t>
            </a:r>
            <a:r>
              <a:rPr lang="ko-KR" altLang="en-US" dirty="0"/>
              <a:t>앞에서 언급한바와 같이</a:t>
            </a:r>
            <a:r>
              <a:rPr lang="en-US" altLang="ko-KR" dirty="0"/>
              <a:t>, </a:t>
            </a:r>
            <a:r>
              <a:rPr lang="ko-KR" altLang="en-US" dirty="0"/>
              <a:t>브로드 캐스팅은 행이나 열을 줄이는 것은 불가능함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5F18D7-E75A-46DD-96EF-75680D10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행렬과 </a:t>
            </a:r>
            <a:r>
              <a:rPr lang="ko-KR" altLang="en-US" dirty="0" err="1"/>
              <a:t>텐서플로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0FF341-4727-49D8-A90D-671EB9866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39C707-F394-467E-AC5D-8311EFE5F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527" y="3358130"/>
            <a:ext cx="4512945" cy="29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97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679C3B-851B-4C69-8A52-4948E21FAA2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브로드 캐스팅</a:t>
            </a:r>
            <a:endParaRPr lang="en-US" altLang="ko-KR" dirty="0"/>
          </a:p>
          <a:p>
            <a:pPr lvl="1"/>
            <a:r>
              <a:rPr lang="ko-KR" altLang="en-US" dirty="0"/>
              <a:t>양쪽 행렬을 둘 다 늘린 예</a:t>
            </a:r>
          </a:p>
          <a:p>
            <a:pPr lvl="2"/>
            <a:r>
              <a:rPr lang="en-US" altLang="ko-KR" dirty="0"/>
              <a:t>4x1 </a:t>
            </a:r>
            <a:r>
              <a:rPr lang="ko-KR" altLang="en-US" dirty="0"/>
              <a:t>행렬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1x3 </a:t>
            </a:r>
            <a:r>
              <a:rPr lang="ko-KR" altLang="en-US" dirty="0"/>
              <a:t>행렬 </a:t>
            </a:r>
            <a:r>
              <a:rPr lang="en-US" altLang="ko-KR" dirty="0"/>
              <a:t>b</a:t>
            </a:r>
            <a:r>
              <a:rPr lang="ko-KR" altLang="en-US" dirty="0"/>
              <a:t>를 더하면 양쪽을 다 수용할 수 있는 큰 차원인 </a:t>
            </a:r>
            <a:r>
              <a:rPr lang="en-US" altLang="ko-KR" dirty="0"/>
              <a:t>4x3 </a:t>
            </a:r>
            <a:r>
              <a:rPr lang="ko-KR" altLang="en-US" dirty="0"/>
              <a:t>행렬로 변환하여 덧셈을 수행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5F18D7-E75A-46DD-96EF-75680D10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행렬과 </a:t>
            </a:r>
            <a:r>
              <a:rPr lang="ko-KR" altLang="en-US" dirty="0" err="1"/>
              <a:t>텐서플로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0FF341-4727-49D8-A90D-671EB9866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52572C-4F09-4E78-A3ED-95B1FC7F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32" y="3383555"/>
            <a:ext cx="6414135" cy="282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71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679C3B-851B-4C69-8A52-4948E21FAA2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용어 참고</a:t>
            </a:r>
            <a:endParaRPr lang="en-US" altLang="ko-KR" dirty="0"/>
          </a:p>
          <a:p>
            <a:pPr lvl="1"/>
            <a:r>
              <a:rPr lang="ko-KR" altLang="en-US" sz="2000" dirty="0"/>
              <a:t>행렬이 아닌 숫자나 상수는 </a:t>
            </a:r>
            <a:r>
              <a:rPr lang="en-US" altLang="ko-KR" sz="2000" dirty="0"/>
              <a:t>Scalar, 1</a:t>
            </a:r>
            <a:r>
              <a:rPr lang="ko-KR" altLang="en-US" sz="2000" dirty="0"/>
              <a:t>차원 행렬을 </a:t>
            </a:r>
            <a:r>
              <a:rPr lang="en-US" altLang="ko-KR" sz="2000" dirty="0"/>
              <a:t>Vector, 2</a:t>
            </a:r>
            <a:r>
              <a:rPr lang="ko-KR" altLang="en-US" sz="2000" dirty="0"/>
              <a:t>차원 행렬을 </a:t>
            </a:r>
            <a:r>
              <a:rPr lang="en-US" altLang="ko-KR" sz="2000" dirty="0"/>
              <a:t>Matrix, 3</a:t>
            </a:r>
            <a:r>
              <a:rPr lang="ko-KR" altLang="en-US" sz="2000" dirty="0"/>
              <a:t>차원 행렬을 </a:t>
            </a:r>
            <a:r>
              <a:rPr lang="en-US" altLang="ko-KR" sz="2000" dirty="0"/>
              <a:t>3-Tensor </a:t>
            </a:r>
            <a:r>
              <a:rPr lang="ko-KR" altLang="en-US" sz="2000" dirty="0"/>
              <a:t>또는 </a:t>
            </a:r>
            <a:r>
              <a:rPr lang="en-US" altLang="ko-KR" sz="2000" dirty="0"/>
              <a:t>cube, </a:t>
            </a:r>
            <a:r>
              <a:rPr lang="ko-KR" altLang="en-US" sz="2000" dirty="0"/>
              <a:t>그리고 이 이상의 다차원 행렬을 </a:t>
            </a:r>
            <a:r>
              <a:rPr lang="en-US" altLang="ko-KR" sz="2000" dirty="0"/>
              <a:t>N-Tensor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/>
              <a:t>행렬의 차원은 </a:t>
            </a:r>
            <a:r>
              <a:rPr lang="en-US" altLang="ko-KR" sz="2000" dirty="0"/>
              <a:t>Rank. scalar</a:t>
            </a:r>
            <a:r>
              <a:rPr lang="ko-KR" altLang="en-US" sz="2000" dirty="0"/>
              <a:t>는 </a:t>
            </a:r>
            <a:r>
              <a:rPr lang="en-US" altLang="ko-KR" sz="2000" dirty="0"/>
              <a:t>Rank</a:t>
            </a:r>
            <a:r>
              <a:rPr lang="ko-KR" altLang="en-US" sz="2000" dirty="0"/>
              <a:t>가 </a:t>
            </a:r>
            <a:r>
              <a:rPr lang="en-US" altLang="ko-KR" sz="2000" dirty="0"/>
              <a:t>0, Vector</a:t>
            </a:r>
            <a:r>
              <a:rPr lang="ko-KR" altLang="en-US" sz="2000" dirty="0"/>
              <a:t>는 </a:t>
            </a:r>
            <a:r>
              <a:rPr lang="en-US" altLang="ko-KR" sz="2000" dirty="0"/>
              <a:t>Rank </a:t>
            </a:r>
            <a:r>
              <a:rPr lang="ko-KR" altLang="en-US" sz="2000" dirty="0"/>
              <a:t>가 </a:t>
            </a:r>
            <a:r>
              <a:rPr lang="en-US" altLang="ko-KR" sz="2000" dirty="0"/>
              <a:t>1, Matrix</a:t>
            </a:r>
            <a:r>
              <a:rPr lang="ko-KR" altLang="en-US" sz="2000" dirty="0"/>
              <a:t>는 </a:t>
            </a:r>
            <a:r>
              <a:rPr lang="en-US" altLang="ko-KR" sz="2000" dirty="0"/>
              <a:t>Rank</a:t>
            </a:r>
            <a:r>
              <a:rPr lang="ko-KR" altLang="en-US" sz="2000" dirty="0"/>
              <a:t>가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C5F18D7-E75A-46DD-96EF-75680D10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행렬과 </a:t>
            </a:r>
            <a:r>
              <a:rPr lang="ko-KR" altLang="en-US" dirty="0" err="1"/>
              <a:t>텐서플로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0FF341-4727-49D8-A90D-671EB9866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90F2A1F-67D4-45B8-934B-82154002D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2723515"/>
            <a:ext cx="94678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6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A8E81C-2F49-4CBD-8568-06C08FEBAF7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딥러닝 기본 아키텍처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A7341B-F326-490F-9F75-2ABBDBF8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텐서플로를</a:t>
            </a:r>
            <a:r>
              <a:rPr lang="ko-KR" altLang="en-US" dirty="0"/>
              <a:t> 이용한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E325C5-AC27-47E0-A4FA-8597F749E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D68141-96C5-4799-B15F-0C1AE599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59" y="1955946"/>
            <a:ext cx="9604281" cy="425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08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11A430-3111-4565-921F-1150BF3E141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텐서플로에서의</a:t>
            </a:r>
            <a:r>
              <a:rPr lang="ko-KR" altLang="en-US" dirty="0"/>
              <a:t> 딥러닝 아키텍처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93B1F0-896A-4645-BBEF-751F7924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텐서플로를</a:t>
            </a:r>
            <a:r>
              <a:rPr lang="ko-KR" altLang="en-US" dirty="0"/>
              <a:t> 이용한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33CD97-4DEE-4E05-AD4C-7CA61222A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EAB3BF-41CF-42AA-A472-42BF3CF6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27" y="2038839"/>
            <a:ext cx="9464546" cy="41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601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189BAB-C0C0-4F5A-BFF0-6846DE5BF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Sigmoid </a:t>
            </a:r>
            <a:r>
              <a:rPr lang="ko-KR" altLang="en-US" dirty="0"/>
              <a:t>함수</a:t>
            </a:r>
            <a:r>
              <a:rPr lang="en-US" altLang="ko-KR" dirty="0"/>
              <a:t> vs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DBB67D-D80D-4FB1-9220-FBB0D025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텐서플로를</a:t>
            </a:r>
            <a:r>
              <a:rPr lang="ko-KR" altLang="en-US" dirty="0"/>
              <a:t> 이용한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6E1CCB-2917-49EB-B0C6-3F18A7AE5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322D1F-1072-47EA-BC14-9E7D858F2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85" y="1916185"/>
            <a:ext cx="6488430" cy="423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2003AB-D859-407F-B9BA-D6B7079CD0FD}"/>
              </a:ext>
            </a:extLst>
          </p:cNvPr>
          <p:cNvSpPr txBox="1"/>
          <p:nvPr/>
        </p:nvSpPr>
        <p:spPr>
          <a:xfrm>
            <a:off x="9340215" y="473964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속도가 빠르다</a:t>
            </a:r>
          </a:p>
        </p:txBody>
      </p:sp>
    </p:spTree>
    <p:extLst>
      <p:ext uri="{BB962C8B-B14F-4D97-AF65-F5344CB8AC3E}">
        <p14:creationId xmlns:p14="http://schemas.microsoft.com/office/powerpoint/2010/main" val="78507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A599BD-CEC3-4111-B6B9-A9598DC95B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텐서플로의</a:t>
            </a:r>
            <a:r>
              <a:rPr lang="ko-KR" altLang="en-US" dirty="0"/>
              <a:t> 처리구조</a:t>
            </a:r>
            <a:endParaRPr lang="en-US" altLang="ko-KR" dirty="0"/>
          </a:p>
          <a:p>
            <a:pPr lvl="1"/>
            <a:r>
              <a:rPr lang="ko-KR" altLang="en-US" dirty="0" err="1"/>
              <a:t>텐서플로는</a:t>
            </a:r>
            <a:r>
              <a:rPr lang="ko-KR" altLang="en-US" dirty="0"/>
              <a:t> 모든 처리를 그래프 구조를 기반으로 수행한다</a:t>
            </a:r>
            <a:endParaRPr lang="en-US" altLang="ko-KR" dirty="0"/>
          </a:p>
          <a:p>
            <a:pPr lvl="1"/>
            <a:r>
              <a:rPr lang="ko-KR" altLang="en-US" dirty="0" err="1"/>
              <a:t>텐서플로의</a:t>
            </a:r>
            <a:r>
              <a:rPr lang="ko-KR" altLang="en-US" dirty="0"/>
              <a:t> 기본 구조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A17213-689A-4C15-B8EF-DCF173B0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7E5B78-704E-4A54-9628-796BBFF2C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0B35C7-6D28-4BD5-82E5-2C4384FD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45" y="3149780"/>
            <a:ext cx="4068643" cy="2961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8CF12-5CC2-40B1-8916-B02F129C23C5}"/>
              </a:ext>
            </a:extLst>
          </p:cNvPr>
          <p:cNvSpPr txBox="1"/>
          <p:nvPr/>
        </p:nvSpPr>
        <p:spPr>
          <a:xfrm>
            <a:off x="6191914" y="2816723"/>
            <a:ext cx="5560359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원으로 표시된 </a:t>
            </a:r>
            <a:r>
              <a:rPr lang="en-US" altLang="ko-KR" dirty="0"/>
              <a:t>4 </a:t>
            </a:r>
            <a:r>
              <a:rPr lang="ko-KR" altLang="en-US" dirty="0"/>
              <a:t>개의 노드</a:t>
            </a:r>
            <a:r>
              <a:rPr lang="en-US" altLang="ko-KR" dirty="0"/>
              <a:t>(Node)</a:t>
            </a:r>
            <a:r>
              <a:rPr lang="ko-KR" altLang="en-US" dirty="0"/>
              <a:t>가 </a:t>
            </a:r>
            <a:br>
              <a:rPr lang="en-US" altLang="ko-KR" dirty="0"/>
            </a:br>
            <a:r>
              <a:rPr lang="ko-KR" altLang="en-US" dirty="0"/>
              <a:t>직선으로 표시된 </a:t>
            </a:r>
            <a:r>
              <a:rPr lang="en-US" altLang="ko-KR" dirty="0"/>
              <a:t>5 </a:t>
            </a:r>
            <a:r>
              <a:rPr lang="ko-KR" altLang="en-US" dirty="0"/>
              <a:t>개의 </a:t>
            </a:r>
            <a:r>
              <a:rPr lang="ko-KR" altLang="en-US" dirty="0" err="1"/>
              <a:t>엣지</a:t>
            </a:r>
            <a:r>
              <a:rPr lang="en-US" altLang="ko-KR" dirty="0"/>
              <a:t>(Edge)</a:t>
            </a:r>
            <a:r>
              <a:rPr lang="ko-KR" altLang="en-US" dirty="0"/>
              <a:t>를 통해서</a:t>
            </a:r>
            <a:br>
              <a:rPr lang="en-US" altLang="ko-KR" dirty="0"/>
            </a:br>
            <a:r>
              <a:rPr lang="ko-KR" altLang="en-US" dirty="0"/>
              <a:t>연결되어 있는 그래프</a:t>
            </a:r>
            <a:r>
              <a:rPr lang="en-US" altLang="ko-KR" dirty="0"/>
              <a:t>(Graph)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텐서플로는</a:t>
            </a:r>
            <a:r>
              <a:rPr lang="ko-KR" altLang="en-US" dirty="0"/>
              <a:t> 이러한 그래프에서 </a:t>
            </a:r>
            <a:r>
              <a:rPr lang="ko-KR" altLang="en-US" dirty="0" err="1"/>
              <a:t>엣지를</a:t>
            </a:r>
            <a:r>
              <a:rPr lang="ko-KR" altLang="en-US" dirty="0"/>
              <a:t> 통해 </a:t>
            </a:r>
            <a:r>
              <a:rPr lang="ko-KR" altLang="en-US" dirty="0" err="1"/>
              <a:t>텐서</a:t>
            </a:r>
            <a:r>
              <a:rPr lang="en-US" altLang="ko-KR" dirty="0"/>
              <a:t>(Tensor)</a:t>
            </a:r>
            <a:r>
              <a:rPr lang="ko-KR" altLang="en-US" dirty="0"/>
              <a:t>들을 노드에서 노드로 흘러</a:t>
            </a:r>
            <a:r>
              <a:rPr lang="en-US" altLang="ko-KR" dirty="0"/>
              <a:t>(Flow)</a:t>
            </a:r>
            <a:r>
              <a:rPr lang="ko-KR" altLang="en-US" dirty="0"/>
              <a:t>보내면서 딥러닝 학습을 진행</a:t>
            </a:r>
          </a:p>
        </p:txBody>
      </p:sp>
    </p:spTree>
    <p:extLst>
      <p:ext uri="{BB962C8B-B14F-4D97-AF65-F5344CB8AC3E}">
        <p14:creationId xmlns:p14="http://schemas.microsoft.com/office/powerpoint/2010/main" val="3338580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992F4B-53A4-4ABC-8A6E-047A1E726AD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E99867-00EC-46A5-B52C-C2F44D74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텐서플로를</a:t>
            </a:r>
            <a:r>
              <a:rPr lang="ko-KR" altLang="en-US" dirty="0"/>
              <a:t> 이용한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2006B2-50F1-4F4D-B18B-5B2D35E36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54C4118-A3FD-4FB2-AA21-5309C74F7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22" y="1809750"/>
            <a:ext cx="3495675" cy="95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98E88-23B0-4D70-B56C-F92479B56B20}"/>
              </a:ext>
            </a:extLst>
          </p:cNvPr>
          <p:cNvSpPr txBox="1"/>
          <p:nvPr/>
        </p:nvSpPr>
        <p:spPr>
          <a:xfrm>
            <a:off x="4901755" y="1851105"/>
            <a:ext cx="547649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분모 부분에서는 모든 입력 값을 더하고 있으며</a:t>
            </a:r>
            <a:endParaRPr lang="en-US" altLang="ko-KR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분자 부분에서는 특정한 하나의 입력 값만 나타남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BB21AA4C-7835-4791-8369-5FB88596E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26" y="2970586"/>
            <a:ext cx="4339114" cy="3271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F9A118-D470-4F62-BAFF-4849472866C8}"/>
              </a:ext>
            </a:extLst>
          </p:cNvPr>
          <p:cNvSpPr txBox="1"/>
          <p:nvPr/>
        </p:nvSpPr>
        <p:spPr>
          <a:xfrm>
            <a:off x="5610415" y="3503294"/>
            <a:ext cx="6242735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입력 값의 대소</a:t>
            </a:r>
            <a:r>
              <a:rPr lang="en-US" altLang="ko-KR" dirty="0"/>
              <a:t>(</a:t>
            </a:r>
            <a:r>
              <a:rPr lang="ko-KR" altLang="en-US" dirty="0"/>
              <a:t>大小</a:t>
            </a:r>
            <a:r>
              <a:rPr lang="en-US" altLang="ko-KR" dirty="0"/>
              <a:t>) </a:t>
            </a:r>
            <a:r>
              <a:rPr lang="ko-KR" altLang="en-US" dirty="0"/>
              <a:t>순서가 출력 값의 대소</a:t>
            </a:r>
            <a:r>
              <a:rPr lang="en-US" altLang="ko-KR" dirty="0"/>
              <a:t> </a:t>
            </a:r>
            <a:r>
              <a:rPr lang="ko-KR" altLang="en-US" dirty="0"/>
              <a:t>순서와 같음</a:t>
            </a:r>
            <a:endParaRPr lang="en-US" altLang="ko-KR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각각의 입력 값에 대한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함수의</a:t>
            </a:r>
            <a:r>
              <a:rPr lang="en-US" altLang="ko-KR" dirty="0"/>
              <a:t> </a:t>
            </a:r>
            <a:r>
              <a:rPr lang="ko-KR" altLang="en-US" dirty="0"/>
              <a:t>출력은 </a:t>
            </a:r>
            <a:r>
              <a:rPr lang="en-US" altLang="ko-KR" dirty="0"/>
              <a:t>0~1 </a:t>
            </a:r>
            <a:r>
              <a:rPr lang="ko-KR" altLang="en-US" dirty="0"/>
              <a:t>사이</a:t>
            </a:r>
            <a:endParaRPr lang="en-US" altLang="ko-KR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각각의 입력에 대한 </a:t>
            </a:r>
            <a:r>
              <a:rPr lang="en-US" altLang="ko-KR" dirty="0" err="1"/>
              <a:t>Softmax</a:t>
            </a:r>
            <a:r>
              <a:rPr lang="ko-KR" altLang="en-US" dirty="0"/>
              <a:t> 출력 값들을 모두 더하면 </a:t>
            </a:r>
            <a:r>
              <a:rPr lang="en-US" altLang="ko-KR" dirty="0"/>
              <a:t>1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출력 값들의 총합이 </a:t>
            </a:r>
            <a:r>
              <a:rPr lang="en-US" altLang="ko-KR" dirty="0">
                <a:sym typeface="Wingdings" panose="05000000000000000000" pitchFamily="2" charset="2"/>
              </a:rPr>
              <a:t>1 </a:t>
            </a:r>
            <a:r>
              <a:rPr lang="ko-KR" altLang="en-US" dirty="0">
                <a:sym typeface="Wingdings" panose="05000000000000000000" pitchFamily="2" charset="2"/>
              </a:rPr>
              <a:t>이라는 것은 각각의 출력 값이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  </a:t>
            </a:r>
            <a:r>
              <a:rPr lang="ko-KR" altLang="en-US" dirty="0">
                <a:sym typeface="Wingdings" panose="05000000000000000000" pitchFamily="2" charset="2"/>
              </a:rPr>
              <a:t>확률</a:t>
            </a:r>
            <a:r>
              <a:rPr lang="en-US" altLang="ko-KR" dirty="0">
                <a:sym typeface="Wingdings" panose="05000000000000000000" pitchFamily="2" charset="2"/>
              </a:rPr>
              <a:t>(probability)</a:t>
            </a:r>
            <a:r>
              <a:rPr lang="ko-KR" altLang="en-US" dirty="0">
                <a:sym typeface="Wingdings" panose="05000000000000000000" pitchFamily="2" charset="2"/>
              </a:rPr>
              <a:t>을 나타낸다고 해석 가능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AB3A7-D341-4596-85D9-226EB29EB865}"/>
              </a:ext>
            </a:extLst>
          </p:cNvPr>
          <p:cNvSpPr txBox="1"/>
          <p:nvPr/>
        </p:nvSpPr>
        <p:spPr>
          <a:xfrm>
            <a:off x="1412248" y="6193151"/>
            <a:ext cx="2350323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B050"/>
                </a:solidFill>
              </a:rPr>
              <a:t>정답이 </a:t>
            </a:r>
            <a:r>
              <a:rPr lang="en-US" altLang="ko-KR" sz="1600" dirty="0">
                <a:solidFill>
                  <a:srgbClr val="00B050"/>
                </a:solidFill>
              </a:rPr>
              <a:t>5</a:t>
            </a:r>
            <a:r>
              <a:rPr lang="ko-KR" altLang="en-US" sz="1600" dirty="0">
                <a:solidFill>
                  <a:srgbClr val="00B050"/>
                </a:solidFill>
              </a:rPr>
              <a:t>일 확률이 </a:t>
            </a:r>
            <a:r>
              <a:rPr lang="en-US" altLang="ko-KR" sz="1600" dirty="0">
                <a:solidFill>
                  <a:srgbClr val="00B050"/>
                </a:solidFill>
              </a:rPr>
              <a:t>26%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0E3C719-ACE5-4B89-B095-E39432C14604}"/>
              </a:ext>
            </a:extLst>
          </p:cNvPr>
          <p:cNvSpPr/>
          <p:nvPr/>
        </p:nvSpPr>
        <p:spPr>
          <a:xfrm>
            <a:off x="3371815" y="5586941"/>
            <a:ext cx="781513" cy="725170"/>
          </a:xfrm>
          <a:prstGeom prst="ellipse">
            <a:avLst/>
          </a:prstGeom>
          <a:noFill/>
          <a:ln w="762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3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93C96E-B28C-420F-8438-290318C6F5F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실습 코드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DFCF82-EFF0-4942-AE98-4AF1CE31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텐서플로를</a:t>
            </a:r>
            <a:r>
              <a:rPr lang="ko-KR" altLang="en-US" dirty="0"/>
              <a:t> 이용한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6A3111-02C3-40A3-AAD5-AB147EC39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A7790D-1B10-434B-A73A-DFE992A4D13C}"/>
              </a:ext>
            </a:extLst>
          </p:cNvPr>
          <p:cNvSpPr/>
          <p:nvPr/>
        </p:nvSpPr>
        <p:spPr>
          <a:xfrm>
            <a:off x="883920" y="1885108"/>
            <a:ext cx="4808220" cy="447124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import </a:t>
            </a:r>
            <a:r>
              <a:rPr lang="en-US" altLang="ko-KR" sz="1200" dirty="0" err="1">
                <a:solidFill>
                  <a:schemeClr val="tx1"/>
                </a:solidFill>
              </a:rPr>
              <a:t>tensorflow</a:t>
            </a:r>
            <a:r>
              <a:rPr lang="en-US" altLang="ko-KR" sz="1200" dirty="0">
                <a:solidFill>
                  <a:schemeClr val="tx1"/>
                </a:solidFill>
              </a:rPr>
              <a:t> as </a:t>
            </a:r>
            <a:r>
              <a:rPr lang="en-US" altLang="ko-KR" sz="1200" dirty="0" err="1">
                <a:solidFill>
                  <a:schemeClr val="tx1"/>
                </a:solidFill>
              </a:rPr>
              <a:t>tf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from </a:t>
            </a:r>
            <a:r>
              <a:rPr lang="en-US" altLang="ko-KR" sz="1200" dirty="0" err="1">
                <a:solidFill>
                  <a:schemeClr val="tx1"/>
                </a:solidFill>
              </a:rPr>
              <a:t>tensorflow.examples.tutorials.mnist</a:t>
            </a:r>
            <a:r>
              <a:rPr lang="en-US" altLang="ko-KR" sz="1200" dirty="0">
                <a:solidFill>
                  <a:schemeClr val="tx1"/>
                </a:solidFill>
              </a:rPr>
              <a:t> import </a:t>
            </a:r>
            <a:r>
              <a:rPr lang="en-US" altLang="ko-KR" sz="1200" dirty="0" err="1">
                <a:solidFill>
                  <a:schemeClr val="tx1"/>
                </a:solidFill>
              </a:rPr>
              <a:t>input_data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import </a:t>
            </a:r>
            <a:r>
              <a:rPr lang="en-US" altLang="ko-KR" sz="1200" dirty="0" err="1">
                <a:solidFill>
                  <a:schemeClr val="tx1"/>
                </a:solidFill>
              </a:rPr>
              <a:t>numpy</a:t>
            </a:r>
            <a:r>
              <a:rPr lang="en-US" altLang="ko-KR" sz="1200" dirty="0">
                <a:solidFill>
                  <a:schemeClr val="tx1"/>
                </a:solidFill>
              </a:rPr>
              <a:t> as np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filepath</a:t>
            </a:r>
            <a:r>
              <a:rPr lang="en-US" altLang="ko-KR" sz="1200" dirty="0">
                <a:solidFill>
                  <a:schemeClr val="tx1"/>
                </a:solidFill>
              </a:rPr>
              <a:t> = '{}/{}/{}/'.format(ROOT_PATH, 'data', '</a:t>
            </a:r>
            <a:r>
              <a:rPr lang="en-US" altLang="ko-KR" sz="1200" dirty="0" err="1">
                <a:solidFill>
                  <a:schemeClr val="tx1"/>
                </a:solidFill>
              </a:rPr>
              <a:t>mnist</a:t>
            </a:r>
            <a:r>
              <a:rPr lang="en-US" altLang="ko-KR" sz="1200" dirty="0">
                <a:solidFill>
                  <a:schemeClr val="tx1"/>
                </a:solidFill>
              </a:rPr>
              <a:t>')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mnist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input_data.read_data_sets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filepath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one_hot</a:t>
            </a:r>
            <a:r>
              <a:rPr lang="en-US" altLang="ko-KR" sz="1200" dirty="0">
                <a:solidFill>
                  <a:schemeClr val="tx1"/>
                </a:solidFill>
              </a:rPr>
              <a:t>=True)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print("\</a:t>
            </a:r>
            <a:r>
              <a:rPr lang="en-US" altLang="ko-KR" sz="1200" dirty="0" err="1">
                <a:solidFill>
                  <a:schemeClr val="tx1"/>
                </a:solidFill>
              </a:rPr>
              <a:t>ntrain</a:t>
            </a:r>
            <a:r>
              <a:rPr lang="en-US" altLang="ko-KR" sz="1200" dirty="0">
                <a:solidFill>
                  <a:schemeClr val="tx1"/>
                </a:solidFill>
              </a:rPr>
              <a:t> image shape = ", </a:t>
            </a:r>
            <a:r>
              <a:rPr lang="en-US" altLang="ko-KR" sz="1200" dirty="0" err="1">
                <a:solidFill>
                  <a:schemeClr val="tx1"/>
                </a:solidFill>
              </a:rPr>
              <a:t>np.shape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mnist.train.images</a:t>
            </a:r>
            <a:r>
              <a:rPr lang="en-US" altLang="ko-KR" sz="1200" dirty="0">
                <a:solidFill>
                  <a:schemeClr val="tx1"/>
                </a:solidFill>
              </a:rPr>
              <a:t>))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print("train label shape = ", </a:t>
            </a:r>
            <a:r>
              <a:rPr lang="en-US" altLang="ko-KR" sz="1200" dirty="0" err="1">
                <a:solidFill>
                  <a:schemeClr val="tx1"/>
                </a:solidFill>
              </a:rPr>
              <a:t>np.shape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mnist.train.labels</a:t>
            </a:r>
            <a:r>
              <a:rPr lang="en-US" altLang="ko-KR" sz="1200" dirty="0">
                <a:solidFill>
                  <a:schemeClr val="tx1"/>
                </a:solidFill>
              </a:rPr>
              <a:t>))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print("test image shape = ", </a:t>
            </a:r>
            <a:r>
              <a:rPr lang="en-US" altLang="ko-KR" sz="1200" dirty="0" err="1">
                <a:solidFill>
                  <a:schemeClr val="tx1"/>
                </a:solidFill>
              </a:rPr>
              <a:t>np.shape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mnist.test.images</a:t>
            </a:r>
            <a:r>
              <a:rPr lang="en-US" altLang="ko-KR" sz="1200" dirty="0">
                <a:solidFill>
                  <a:schemeClr val="tx1"/>
                </a:solidFill>
              </a:rPr>
              <a:t>))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print("test label shape = ", </a:t>
            </a:r>
            <a:r>
              <a:rPr lang="en-US" altLang="ko-KR" sz="1200" dirty="0" err="1">
                <a:solidFill>
                  <a:schemeClr val="tx1"/>
                </a:solidFill>
              </a:rPr>
              <a:t>np.shape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mnist.test.labels</a:t>
            </a:r>
            <a:r>
              <a:rPr lang="en-US" altLang="ko-KR" sz="1200" dirty="0">
                <a:solidFill>
                  <a:schemeClr val="tx1"/>
                </a:solidFill>
              </a:rPr>
              <a:t>))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>
                <a:solidFill>
                  <a:schemeClr val="tx1"/>
                </a:solidFill>
              </a:rPr>
              <a:t>신경망 구조 및 </a:t>
            </a:r>
            <a:r>
              <a:rPr lang="ko-KR" altLang="en-US" sz="1200" dirty="0" err="1">
                <a:solidFill>
                  <a:schemeClr val="tx1"/>
                </a:solidFill>
              </a:rPr>
              <a:t>하이퍼</a:t>
            </a:r>
            <a:r>
              <a:rPr lang="ko-KR" altLang="en-US" sz="1200" dirty="0">
                <a:solidFill>
                  <a:schemeClr val="tx1"/>
                </a:solidFill>
              </a:rPr>
              <a:t> 파라미터 설정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learning_rate</a:t>
            </a:r>
            <a:r>
              <a:rPr lang="en-US" altLang="ko-KR" sz="1200" dirty="0">
                <a:solidFill>
                  <a:schemeClr val="tx1"/>
                </a:solidFill>
              </a:rPr>
              <a:t> = 0.1 # </a:t>
            </a:r>
            <a:r>
              <a:rPr lang="ko-KR" altLang="en-US" sz="1200" dirty="0" err="1">
                <a:solidFill>
                  <a:schemeClr val="tx1"/>
                </a:solidFill>
              </a:rPr>
              <a:t>학습율</a:t>
            </a:r>
            <a:endParaRPr lang="ko-KR" altLang="en-US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epochs = 100 # </a:t>
            </a:r>
            <a:r>
              <a:rPr lang="ko-KR" altLang="en-US" sz="1200" dirty="0">
                <a:solidFill>
                  <a:schemeClr val="tx1"/>
                </a:solidFill>
              </a:rPr>
              <a:t>반복횟수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batch_size</a:t>
            </a:r>
            <a:r>
              <a:rPr lang="en-US" altLang="ko-KR" sz="1200" dirty="0">
                <a:solidFill>
                  <a:schemeClr val="tx1"/>
                </a:solidFill>
              </a:rPr>
              <a:t> = 100 # </a:t>
            </a:r>
            <a:r>
              <a:rPr lang="ko-KR" altLang="en-US" sz="1200" dirty="0">
                <a:solidFill>
                  <a:schemeClr val="tx1"/>
                </a:solidFill>
              </a:rPr>
              <a:t>한번에 입력으로 주어지는 </a:t>
            </a:r>
            <a:r>
              <a:rPr lang="en-US" altLang="ko-KR" sz="1200" dirty="0">
                <a:solidFill>
                  <a:schemeClr val="tx1"/>
                </a:solidFill>
              </a:rPr>
              <a:t>MNIST </a:t>
            </a:r>
            <a:r>
              <a:rPr lang="ko-KR" altLang="en-US" sz="1200" dirty="0">
                <a:solidFill>
                  <a:schemeClr val="tx1"/>
                </a:solidFill>
              </a:rPr>
              <a:t>데이터 개수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input_nodes</a:t>
            </a:r>
            <a:r>
              <a:rPr lang="en-US" altLang="ko-KR" sz="1200" dirty="0">
                <a:solidFill>
                  <a:schemeClr val="tx1"/>
                </a:solidFill>
              </a:rPr>
              <a:t> = 784 # </a:t>
            </a:r>
            <a:r>
              <a:rPr lang="ko-KR" altLang="en-US" sz="1200" dirty="0">
                <a:solidFill>
                  <a:schemeClr val="tx1"/>
                </a:solidFill>
              </a:rPr>
              <a:t>입력 층 노드 개수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hidden_nodes</a:t>
            </a:r>
            <a:r>
              <a:rPr lang="en-US" altLang="ko-KR" sz="1200" dirty="0">
                <a:solidFill>
                  <a:schemeClr val="tx1"/>
                </a:solidFill>
              </a:rPr>
              <a:t> = 100 # </a:t>
            </a:r>
            <a:r>
              <a:rPr lang="ko-KR" altLang="en-US" sz="1200" dirty="0">
                <a:solidFill>
                  <a:schemeClr val="tx1"/>
                </a:solidFill>
              </a:rPr>
              <a:t>은닉 층 노드 개수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output_nodes</a:t>
            </a:r>
            <a:r>
              <a:rPr lang="en-US" altLang="ko-KR" sz="1200" dirty="0">
                <a:solidFill>
                  <a:schemeClr val="tx1"/>
                </a:solidFill>
              </a:rPr>
              <a:t> = 10 # </a:t>
            </a:r>
            <a:r>
              <a:rPr lang="ko-KR" altLang="en-US" sz="1200" dirty="0">
                <a:solidFill>
                  <a:schemeClr val="tx1"/>
                </a:solidFill>
              </a:rPr>
              <a:t>출력 층 노드 개수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514F2E-CC68-4F6E-9292-24E3E2CEC190}"/>
              </a:ext>
            </a:extLst>
          </p:cNvPr>
          <p:cNvSpPr/>
          <p:nvPr/>
        </p:nvSpPr>
        <p:spPr>
          <a:xfrm>
            <a:off x="5947410" y="1885108"/>
            <a:ext cx="4808220" cy="447124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>
                <a:solidFill>
                  <a:schemeClr val="tx1"/>
                </a:solidFill>
              </a:rPr>
              <a:t>입력과 출력을 위한 </a:t>
            </a:r>
            <a:r>
              <a:rPr lang="ko-KR" altLang="en-US" sz="1200" dirty="0" err="1">
                <a:solidFill>
                  <a:schemeClr val="tx1"/>
                </a:solidFill>
              </a:rPr>
              <a:t>플레이스홀더</a:t>
            </a:r>
            <a:r>
              <a:rPr lang="en-US" altLang="ko-KR" sz="1200" dirty="0">
                <a:solidFill>
                  <a:schemeClr val="tx1"/>
                </a:solidFill>
              </a:rPr>
              <a:t>(placeholder) </a:t>
            </a:r>
            <a:r>
              <a:rPr lang="ko-KR" altLang="en-US" sz="1200" dirty="0">
                <a:solidFill>
                  <a:schemeClr val="tx1"/>
                </a:solidFill>
              </a:rPr>
              <a:t>정의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X = </a:t>
            </a:r>
            <a:r>
              <a:rPr lang="en-US" altLang="ko-KR" sz="1200" dirty="0" err="1">
                <a:solidFill>
                  <a:schemeClr val="tx1"/>
                </a:solidFill>
              </a:rPr>
              <a:t>tf.placeholder</a:t>
            </a:r>
            <a:r>
              <a:rPr lang="en-US" altLang="ko-KR" sz="1200" dirty="0">
                <a:solidFill>
                  <a:schemeClr val="tx1"/>
                </a:solidFill>
              </a:rPr>
              <a:t>(tf.float32, [None, </a:t>
            </a:r>
            <a:r>
              <a:rPr lang="en-US" altLang="ko-KR" sz="1200" dirty="0" err="1">
                <a:solidFill>
                  <a:schemeClr val="tx1"/>
                </a:solidFill>
              </a:rPr>
              <a:t>input_nodes</a:t>
            </a:r>
            <a:r>
              <a:rPr lang="en-US" altLang="ko-KR" sz="1200" dirty="0">
                <a:solidFill>
                  <a:schemeClr val="tx1"/>
                </a:solidFill>
              </a:rPr>
              <a:t>])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T = </a:t>
            </a:r>
            <a:r>
              <a:rPr lang="en-US" altLang="ko-KR" sz="1200" dirty="0" err="1">
                <a:solidFill>
                  <a:schemeClr val="tx1"/>
                </a:solidFill>
              </a:rPr>
              <a:t>tf.placeholder</a:t>
            </a:r>
            <a:r>
              <a:rPr lang="en-US" altLang="ko-KR" sz="1200" dirty="0">
                <a:solidFill>
                  <a:schemeClr val="tx1"/>
                </a:solidFill>
              </a:rPr>
              <a:t>(tf.float32, [None, </a:t>
            </a:r>
            <a:r>
              <a:rPr lang="en-US" altLang="ko-KR" sz="1200" dirty="0" err="1">
                <a:solidFill>
                  <a:schemeClr val="tx1"/>
                </a:solidFill>
              </a:rPr>
              <a:t>output_nodes</a:t>
            </a:r>
            <a:r>
              <a:rPr lang="en-US" altLang="ko-KR" sz="1200" dirty="0">
                <a:solidFill>
                  <a:schemeClr val="tx1"/>
                </a:solidFill>
              </a:rPr>
              <a:t>])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>
                <a:solidFill>
                  <a:schemeClr val="tx1"/>
                </a:solidFill>
              </a:rPr>
              <a:t>가중치와 바이어스 노드 정의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W2 = </a:t>
            </a:r>
            <a:r>
              <a:rPr lang="en-US" altLang="ko-KR" sz="1200" dirty="0" err="1">
                <a:solidFill>
                  <a:schemeClr val="tx1"/>
                </a:solidFill>
              </a:rPr>
              <a:t>tf.Variable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tf.random_normal</a:t>
            </a:r>
            <a:r>
              <a:rPr lang="en-US" altLang="ko-KR" sz="1200" dirty="0">
                <a:solidFill>
                  <a:schemeClr val="tx1"/>
                </a:solidFill>
              </a:rPr>
              <a:t>([</a:t>
            </a:r>
            <a:r>
              <a:rPr lang="en-US" altLang="ko-KR" sz="1200" dirty="0" err="1">
                <a:solidFill>
                  <a:schemeClr val="tx1"/>
                </a:solidFill>
              </a:rPr>
              <a:t>input_nodes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hidden_nodes</a:t>
            </a:r>
            <a:r>
              <a:rPr lang="en-US" altLang="ko-KR" sz="1200" dirty="0">
                <a:solidFill>
                  <a:schemeClr val="tx1"/>
                </a:solidFill>
              </a:rPr>
              <a:t>]))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b2 = </a:t>
            </a:r>
            <a:r>
              <a:rPr lang="en-US" altLang="ko-KR" sz="1200" dirty="0" err="1">
                <a:solidFill>
                  <a:schemeClr val="tx1"/>
                </a:solidFill>
              </a:rPr>
              <a:t>tf.Variable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tf.random_normal</a:t>
            </a:r>
            <a:r>
              <a:rPr lang="en-US" altLang="ko-KR" sz="1200" dirty="0">
                <a:solidFill>
                  <a:schemeClr val="tx1"/>
                </a:solidFill>
              </a:rPr>
              <a:t>([</a:t>
            </a:r>
            <a:r>
              <a:rPr lang="en-US" altLang="ko-KR" sz="1200" dirty="0" err="1">
                <a:solidFill>
                  <a:schemeClr val="tx1"/>
                </a:solidFill>
              </a:rPr>
              <a:t>hidden_nodes</a:t>
            </a:r>
            <a:r>
              <a:rPr lang="en-US" altLang="ko-KR" sz="1200" dirty="0">
                <a:solidFill>
                  <a:schemeClr val="tx1"/>
                </a:solidFill>
              </a:rPr>
              <a:t>]))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W3 = </a:t>
            </a:r>
            <a:r>
              <a:rPr lang="en-US" altLang="ko-KR" sz="1200" dirty="0" err="1">
                <a:solidFill>
                  <a:schemeClr val="tx1"/>
                </a:solidFill>
              </a:rPr>
              <a:t>tf.Variable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tf.random_normal</a:t>
            </a:r>
            <a:r>
              <a:rPr lang="en-US" altLang="ko-KR" sz="1200" dirty="0">
                <a:solidFill>
                  <a:schemeClr val="tx1"/>
                </a:solidFill>
              </a:rPr>
              <a:t>([</a:t>
            </a:r>
            <a:r>
              <a:rPr lang="en-US" altLang="ko-KR" sz="1200" dirty="0" err="1">
                <a:solidFill>
                  <a:schemeClr val="tx1"/>
                </a:solidFill>
              </a:rPr>
              <a:t>hidden_nodes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output_nodes</a:t>
            </a:r>
            <a:r>
              <a:rPr lang="en-US" altLang="ko-KR" sz="1200" dirty="0">
                <a:solidFill>
                  <a:schemeClr val="tx1"/>
                </a:solidFill>
              </a:rPr>
              <a:t>]))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b3 = </a:t>
            </a:r>
            <a:r>
              <a:rPr lang="en-US" altLang="ko-KR" sz="1200" dirty="0" err="1">
                <a:solidFill>
                  <a:schemeClr val="tx1"/>
                </a:solidFill>
              </a:rPr>
              <a:t>tf.Variable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tf.random_normal</a:t>
            </a:r>
            <a:r>
              <a:rPr lang="en-US" altLang="ko-KR" sz="1200" dirty="0">
                <a:solidFill>
                  <a:schemeClr val="tx1"/>
                </a:solidFill>
              </a:rPr>
              <a:t>([</a:t>
            </a:r>
            <a:r>
              <a:rPr lang="en-US" altLang="ko-KR" sz="1200" dirty="0" err="1">
                <a:solidFill>
                  <a:schemeClr val="tx1"/>
                </a:solidFill>
              </a:rPr>
              <a:t>output_nodes</a:t>
            </a:r>
            <a:r>
              <a:rPr lang="en-US" altLang="ko-KR" sz="1200" dirty="0">
                <a:solidFill>
                  <a:schemeClr val="tx1"/>
                </a:solidFill>
              </a:rPr>
              <a:t>]))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 err="1">
                <a:solidFill>
                  <a:schemeClr val="tx1"/>
                </a:solidFill>
              </a:rPr>
              <a:t>피드포워드</a:t>
            </a:r>
            <a:r>
              <a:rPr lang="ko-KR" altLang="en-US" sz="1200" dirty="0">
                <a:solidFill>
                  <a:schemeClr val="tx1"/>
                </a:solidFill>
              </a:rPr>
              <a:t> 수행 노드 정의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Z2 = </a:t>
            </a:r>
            <a:r>
              <a:rPr lang="en-US" altLang="ko-KR" sz="1200" dirty="0" err="1">
                <a:solidFill>
                  <a:schemeClr val="tx1"/>
                </a:solidFill>
              </a:rPr>
              <a:t>tf.matmul</a:t>
            </a:r>
            <a:r>
              <a:rPr lang="en-US" altLang="ko-KR" sz="1200" dirty="0">
                <a:solidFill>
                  <a:schemeClr val="tx1"/>
                </a:solidFill>
              </a:rPr>
              <a:t>(X, W2) + b2 # </a:t>
            </a:r>
            <a:r>
              <a:rPr lang="ko-KR" altLang="en-US" sz="1200" dirty="0" err="1">
                <a:solidFill>
                  <a:schemeClr val="tx1"/>
                </a:solidFill>
              </a:rPr>
              <a:t>은닉층</a:t>
            </a:r>
            <a:r>
              <a:rPr lang="ko-KR" altLang="en-US" sz="1200" dirty="0">
                <a:solidFill>
                  <a:schemeClr val="tx1"/>
                </a:solidFill>
              </a:rPr>
              <a:t> 선형회귀 값 </a:t>
            </a:r>
            <a:r>
              <a:rPr lang="en-US" altLang="ko-KR" sz="1200" dirty="0">
                <a:solidFill>
                  <a:schemeClr val="tx1"/>
                </a:solidFill>
              </a:rPr>
              <a:t>Z2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A2 = </a:t>
            </a:r>
            <a:r>
              <a:rPr lang="en-US" altLang="ko-KR" sz="1200" dirty="0" err="1">
                <a:solidFill>
                  <a:schemeClr val="tx1"/>
                </a:solidFill>
              </a:rPr>
              <a:t>tf.nn.relu</a:t>
            </a:r>
            <a:r>
              <a:rPr lang="en-US" altLang="ko-KR" sz="1200" dirty="0">
                <a:solidFill>
                  <a:schemeClr val="tx1"/>
                </a:solidFill>
              </a:rPr>
              <a:t>(Z2) # </a:t>
            </a:r>
            <a:r>
              <a:rPr lang="ko-KR" altLang="en-US" sz="1200" dirty="0" err="1">
                <a:solidFill>
                  <a:schemeClr val="tx1"/>
                </a:solidFill>
              </a:rPr>
              <a:t>은닉층</a:t>
            </a:r>
            <a:r>
              <a:rPr lang="ko-KR" altLang="en-US" sz="1200" dirty="0">
                <a:solidFill>
                  <a:schemeClr val="tx1"/>
                </a:solidFill>
              </a:rPr>
              <a:t> 출력 값 </a:t>
            </a:r>
            <a:r>
              <a:rPr lang="en-US" altLang="ko-KR" sz="1200" dirty="0">
                <a:solidFill>
                  <a:schemeClr val="tx1"/>
                </a:solidFill>
              </a:rPr>
              <a:t>A2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Z3 = logits = </a:t>
            </a:r>
            <a:r>
              <a:rPr lang="en-US" altLang="ko-KR" sz="1200" dirty="0" err="1">
                <a:solidFill>
                  <a:schemeClr val="tx1"/>
                </a:solidFill>
              </a:rPr>
              <a:t>tf.matmul</a:t>
            </a:r>
            <a:r>
              <a:rPr lang="en-US" altLang="ko-KR" sz="1200" dirty="0">
                <a:solidFill>
                  <a:schemeClr val="tx1"/>
                </a:solidFill>
              </a:rPr>
              <a:t>(A2, W3) + b3 # </a:t>
            </a:r>
            <a:r>
              <a:rPr lang="ko-KR" altLang="en-US" sz="1200" dirty="0" err="1">
                <a:solidFill>
                  <a:schemeClr val="tx1"/>
                </a:solidFill>
              </a:rPr>
              <a:t>출력층</a:t>
            </a:r>
            <a:r>
              <a:rPr lang="ko-KR" altLang="en-US" sz="1200" dirty="0">
                <a:solidFill>
                  <a:schemeClr val="tx1"/>
                </a:solidFill>
              </a:rPr>
              <a:t> 선형회귀 값 </a:t>
            </a:r>
            <a:r>
              <a:rPr lang="en-US" altLang="ko-KR" sz="1200" dirty="0">
                <a:solidFill>
                  <a:schemeClr val="tx1"/>
                </a:solidFill>
              </a:rPr>
              <a:t>Z3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y = A3 = </a:t>
            </a:r>
            <a:r>
              <a:rPr lang="en-US" altLang="ko-KR" sz="1200" dirty="0" err="1">
                <a:solidFill>
                  <a:schemeClr val="tx1"/>
                </a:solidFill>
              </a:rPr>
              <a:t>tf.nn.softmax</a:t>
            </a:r>
            <a:r>
              <a:rPr lang="en-US" altLang="ko-KR" sz="1200" dirty="0">
                <a:solidFill>
                  <a:schemeClr val="tx1"/>
                </a:solidFill>
              </a:rPr>
              <a:t>(Z3) # </a:t>
            </a:r>
            <a:r>
              <a:rPr lang="ko-KR" altLang="en-US" sz="1200" dirty="0" err="1">
                <a:solidFill>
                  <a:schemeClr val="tx1"/>
                </a:solidFill>
              </a:rPr>
              <a:t>출력층</a:t>
            </a:r>
            <a:r>
              <a:rPr lang="ko-KR" altLang="en-US" sz="1200" dirty="0">
                <a:solidFill>
                  <a:schemeClr val="tx1"/>
                </a:solidFill>
              </a:rPr>
              <a:t> 출력 값 </a:t>
            </a:r>
            <a:r>
              <a:rPr lang="en-US" altLang="ko-KR" sz="1200" dirty="0">
                <a:solidFill>
                  <a:schemeClr val="tx1"/>
                </a:solidFill>
              </a:rPr>
              <a:t>A3</a:t>
            </a:r>
          </a:p>
        </p:txBody>
      </p:sp>
    </p:spTree>
    <p:extLst>
      <p:ext uri="{BB962C8B-B14F-4D97-AF65-F5344CB8AC3E}">
        <p14:creationId xmlns:p14="http://schemas.microsoft.com/office/powerpoint/2010/main" val="692489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189BAB-C0C0-4F5A-BFF0-6846DE5BF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실습 코드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DBB67D-D80D-4FB1-9220-FBB0D025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텐서플로를</a:t>
            </a:r>
            <a:r>
              <a:rPr lang="ko-KR" altLang="en-US" dirty="0"/>
              <a:t> 이용한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6E1CCB-2917-49EB-B0C6-3F18A7AE5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F7BB43-F277-4892-9A47-82F6CBA27F65}"/>
              </a:ext>
            </a:extLst>
          </p:cNvPr>
          <p:cNvSpPr/>
          <p:nvPr/>
        </p:nvSpPr>
        <p:spPr>
          <a:xfrm>
            <a:off x="883920" y="1885108"/>
            <a:ext cx="4808220" cy="447124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>
                <a:solidFill>
                  <a:schemeClr val="tx1"/>
                </a:solidFill>
              </a:rPr>
              <a:t>손실함수 계산 및 가중치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바이어스 업데이트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cross_entropy</a:t>
            </a:r>
            <a:r>
              <a:rPr lang="en-US" altLang="ko-KR" sz="1200" dirty="0">
                <a:solidFill>
                  <a:schemeClr val="tx1"/>
                </a:solidFill>
              </a:rPr>
              <a:t> = tf.nn.softmax_cross_entropy_with_logits_v2(logits=Z3, labels=T)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loss = </a:t>
            </a:r>
            <a:r>
              <a:rPr lang="en-US" altLang="ko-KR" sz="1200" dirty="0" err="1">
                <a:solidFill>
                  <a:schemeClr val="tx1"/>
                </a:solidFill>
              </a:rPr>
              <a:t>tf.reduce_mean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cross_entropy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optimizer = </a:t>
            </a:r>
            <a:r>
              <a:rPr lang="en-US" altLang="ko-KR" sz="1200" dirty="0" err="1">
                <a:solidFill>
                  <a:schemeClr val="tx1"/>
                </a:solidFill>
              </a:rPr>
              <a:t>tf.train.GradientDescentOptimizer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learning_rate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train = </a:t>
            </a:r>
            <a:r>
              <a:rPr lang="en-US" altLang="ko-KR" sz="1200" dirty="0" err="1">
                <a:solidFill>
                  <a:schemeClr val="tx1"/>
                </a:solidFill>
              </a:rPr>
              <a:t>optimizer.minimize</a:t>
            </a:r>
            <a:r>
              <a:rPr lang="en-US" altLang="ko-KR" sz="1200" dirty="0">
                <a:solidFill>
                  <a:schemeClr val="tx1"/>
                </a:solidFill>
              </a:rPr>
              <a:t>(loss)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>
                <a:solidFill>
                  <a:schemeClr val="tx1"/>
                </a:solidFill>
              </a:rPr>
              <a:t>정확도 검증 노드</a:t>
            </a:r>
          </a:p>
          <a:p>
            <a:pPr>
              <a:lnSpc>
                <a:spcPct val="115000"/>
              </a:lnSpc>
            </a:pPr>
            <a:r>
              <a:rPr lang="en-US" altLang="ko-KR" sz="1200" dirty="0" err="1">
                <a:solidFill>
                  <a:schemeClr val="tx1"/>
                </a:solidFill>
              </a:rPr>
              <a:t>predicted_val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tf.equal</a:t>
            </a:r>
            <a:r>
              <a:rPr lang="en-US" altLang="ko-KR" sz="1200" dirty="0">
                <a:solidFill>
                  <a:schemeClr val="tx1"/>
                </a:solidFill>
              </a:rPr>
              <a:t>( </a:t>
            </a:r>
            <a:r>
              <a:rPr lang="en-US" altLang="ko-KR" sz="1200" dirty="0" err="1">
                <a:solidFill>
                  <a:schemeClr val="tx1"/>
                </a:solidFill>
              </a:rPr>
              <a:t>tf.argmax</a:t>
            </a:r>
            <a:r>
              <a:rPr lang="en-US" altLang="ko-KR" sz="1200" dirty="0">
                <a:solidFill>
                  <a:schemeClr val="tx1"/>
                </a:solidFill>
              </a:rPr>
              <a:t>(A3, 1), </a:t>
            </a:r>
            <a:r>
              <a:rPr lang="en-US" altLang="ko-KR" sz="1200" dirty="0" err="1">
                <a:solidFill>
                  <a:schemeClr val="tx1"/>
                </a:solidFill>
              </a:rPr>
              <a:t>tf.argmax</a:t>
            </a:r>
            <a:r>
              <a:rPr lang="en-US" altLang="ko-KR" sz="1200" dirty="0">
                <a:solidFill>
                  <a:schemeClr val="tx1"/>
                </a:solidFill>
              </a:rPr>
              <a:t>(T, 1) 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accuracy = </a:t>
            </a:r>
            <a:r>
              <a:rPr lang="en-US" altLang="ko-KR" sz="1200" dirty="0" err="1">
                <a:solidFill>
                  <a:schemeClr val="tx1"/>
                </a:solidFill>
              </a:rPr>
              <a:t>tf.reduce_mean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tf.cast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predicted_val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=tf.float32))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8BFA7C-AFA8-40B9-836C-21C63AD017A6}"/>
              </a:ext>
            </a:extLst>
          </p:cNvPr>
          <p:cNvSpPr/>
          <p:nvPr/>
        </p:nvSpPr>
        <p:spPr>
          <a:xfrm>
            <a:off x="5947410" y="1885108"/>
            <a:ext cx="5962650" cy="447124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# MNIST </a:t>
            </a:r>
            <a:r>
              <a:rPr lang="ko-KR" altLang="en-US" sz="1200" dirty="0">
                <a:solidFill>
                  <a:schemeClr val="tx1"/>
                </a:solidFill>
              </a:rPr>
              <a:t>인식 정확도 검증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with </a:t>
            </a:r>
            <a:r>
              <a:rPr lang="en-US" altLang="ko-KR" sz="1200" dirty="0" err="1">
                <a:solidFill>
                  <a:schemeClr val="tx1"/>
                </a:solidFill>
              </a:rPr>
              <a:t>tf.Session</a:t>
            </a:r>
            <a:r>
              <a:rPr lang="en-US" altLang="ko-KR" sz="1200" dirty="0">
                <a:solidFill>
                  <a:schemeClr val="tx1"/>
                </a:solidFill>
              </a:rPr>
              <a:t>() as </a:t>
            </a:r>
            <a:r>
              <a:rPr lang="en-US" altLang="ko-KR" sz="1200" dirty="0" err="1">
                <a:solidFill>
                  <a:schemeClr val="tx1"/>
                </a:solidFill>
              </a:rPr>
              <a:t>sess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tf.global_variables_initializer</a:t>
            </a:r>
            <a:r>
              <a:rPr lang="en-US" altLang="ko-KR" sz="1200" dirty="0">
                <a:solidFill>
                  <a:schemeClr val="tx1"/>
                </a:solidFill>
              </a:rPr>
              <a:t>())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for I in range(epochs):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</a:rPr>
              <a:t>total_batch</a:t>
            </a:r>
            <a:r>
              <a:rPr lang="en-US" altLang="ko-KR" sz="1200" dirty="0">
                <a:solidFill>
                  <a:schemeClr val="tx1"/>
                </a:solidFill>
              </a:rPr>
              <a:t> = int(</a:t>
            </a:r>
            <a:r>
              <a:rPr lang="en-US" altLang="ko-KR" sz="1200" dirty="0" err="1">
                <a:solidFill>
                  <a:schemeClr val="tx1"/>
                </a:solidFill>
              </a:rPr>
              <a:t>mnist.train.num_examples</a:t>
            </a:r>
            <a:r>
              <a:rPr lang="en-US" altLang="ko-KR" sz="1200" dirty="0">
                <a:solidFill>
                  <a:schemeClr val="tx1"/>
                </a:solidFill>
              </a:rPr>
              <a:t> / </a:t>
            </a:r>
            <a:r>
              <a:rPr lang="en-US" altLang="ko-KR" sz="1200" dirty="0" err="1">
                <a:solidFill>
                  <a:schemeClr val="tx1"/>
                </a:solidFill>
              </a:rPr>
              <a:t>batch_size</a:t>
            </a:r>
            <a:r>
              <a:rPr lang="en-US" altLang="ko-KR" sz="1200" dirty="0">
                <a:solidFill>
                  <a:schemeClr val="tx1"/>
                </a:solidFill>
              </a:rPr>
              <a:t>) # 55,000 / 100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    for step in range(</a:t>
            </a:r>
            <a:r>
              <a:rPr lang="en-US" altLang="ko-KR" sz="1200" dirty="0" err="1">
                <a:solidFill>
                  <a:schemeClr val="tx1"/>
                </a:solidFill>
              </a:rPr>
              <a:t>total_batch</a:t>
            </a:r>
            <a:r>
              <a:rPr lang="en-US" altLang="ko-KR" sz="1200" dirty="0">
                <a:solidFill>
                  <a:schemeClr val="tx1"/>
                </a:solidFill>
              </a:rPr>
              <a:t>):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        </a:t>
            </a:r>
            <a:r>
              <a:rPr lang="en-US" altLang="ko-KR" sz="1200" dirty="0" err="1">
                <a:solidFill>
                  <a:schemeClr val="tx1"/>
                </a:solidFill>
              </a:rPr>
              <a:t>batch_x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batch_t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mnist.train.next_batch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batch_size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        </a:t>
            </a:r>
            <a:r>
              <a:rPr lang="en-US" altLang="ko-KR" sz="1200" dirty="0" err="1">
                <a:solidFill>
                  <a:schemeClr val="tx1"/>
                </a:solidFill>
              </a:rPr>
              <a:t>loss_val</a:t>
            </a:r>
            <a:r>
              <a:rPr lang="en-US" altLang="ko-KR" sz="1200" dirty="0">
                <a:solidFill>
                  <a:schemeClr val="tx1"/>
                </a:solidFill>
              </a:rPr>
              <a:t>, _ = 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([loss, train], </a:t>
            </a:r>
            <a:r>
              <a:rPr lang="en-US" altLang="ko-KR" sz="1200" dirty="0" err="1">
                <a:solidFill>
                  <a:schemeClr val="tx1"/>
                </a:solidFill>
              </a:rPr>
              <a:t>feed_dict</a:t>
            </a:r>
            <a:r>
              <a:rPr lang="en-US" altLang="ko-KR" sz="1200" dirty="0">
                <a:solidFill>
                  <a:schemeClr val="tx1"/>
                </a:solidFill>
              </a:rPr>
              <a:t>={X: </a:t>
            </a:r>
            <a:r>
              <a:rPr lang="en-US" altLang="ko-KR" sz="1200" dirty="0" err="1">
                <a:solidFill>
                  <a:schemeClr val="tx1"/>
                </a:solidFill>
              </a:rPr>
              <a:t>batch_x</a:t>
            </a:r>
            <a:r>
              <a:rPr lang="en-US" altLang="ko-KR" sz="1200" dirty="0">
                <a:solidFill>
                  <a:schemeClr val="tx1"/>
                </a:solidFill>
              </a:rPr>
              <a:t>, T: </a:t>
            </a:r>
            <a:r>
              <a:rPr lang="en-US" altLang="ko-KR" sz="1200" dirty="0" err="1">
                <a:solidFill>
                  <a:schemeClr val="tx1"/>
                </a:solidFill>
              </a:rPr>
              <a:t>batch_t</a:t>
            </a:r>
            <a:r>
              <a:rPr lang="en-US" altLang="ko-KR" sz="1200" dirty="0">
                <a:solidFill>
                  <a:schemeClr val="tx1"/>
                </a:solidFill>
              </a:rPr>
              <a:t>})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        if step % 100 == 0: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        print(“step = “, step, “, </a:t>
            </a:r>
            <a:r>
              <a:rPr lang="en-US" altLang="ko-KR" sz="1200" dirty="0" err="1">
                <a:solidFill>
                  <a:schemeClr val="tx1"/>
                </a:solidFill>
              </a:rPr>
              <a:t>loss_val</a:t>
            </a:r>
            <a:r>
              <a:rPr lang="en-US" altLang="ko-KR" sz="1200" dirty="0">
                <a:solidFill>
                  <a:schemeClr val="tx1"/>
                </a:solidFill>
              </a:rPr>
              <a:t> = “, </a:t>
            </a:r>
            <a:r>
              <a:rPr lang="en-US" altLang="ko-KR" sz="1200" dirty="0" err="1">
                <a:solidFill>
                  <a:schemeClr val="tx1"/>
                </a:solidFill>
              </a:rPr>
              <a:t>loss_val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15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    # Accuracy </a:t>
            </a:r>
            <a:r>
              <a:rPr lang="ko-KR" altLang="en-US" sz="1200" dirty="0">
                <a:solidFill>
                  <a:schemeClr val="tx1"/>
                </a:solidFill>
              </a:rPr>
              <a:t>확인</a:t>
            </a:r>
          </a:p>
          <a:p>
            <a:pPr>
              <a:lnSpc>
                <a:spcPct val="115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</a:rPr>
              <a:t>test_x_data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mnist.test.images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</a:rPr>
              <a:t>test_t_data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mnist.test.labels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    </a:t>
            </a:r>
            <a:r>
              <a:rPr lang="en-US" altLang="ko-KR" sz="1200" dirty="0" err="1">
                <a:solidFill>
                  <a:schemeClr val="tx1"/>
                </a:solidFill>
              </a:rPr>
              <a:t>accuracy_val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sess.run</a:t>
            </a:r>
            <a:r>
              <a:rPr lang="en-US" altLang="ko-KR" sz="1200" dirty="0">
                <a:solidFill>
                  <a:schemeClr val="tx1"/>
                </a:solidFill>
              </a:rPr>
              <a:t>(accuracy, </a:t>
            </a:r>
            <a:r>
              <a:rPr lang="en-US" altLang="ko-KR" sz="1200" dirty="0" err="1">
                <a:solidFill>
                  <a:schemeClr val="tx1"/>
                </a:solidFill>
              </a:rPr>
              <a:t>feed_dict</a:t>
            </a:r>
            <a:r>
              <a:rPr lang="en-US" altLang="ko-KR" sz="1200" dirty="0">
                <a:solidFill>
                  <a:schemeClr val="tx1"/>
                </a:solidFill>
              </a:rPr>
              <a:t>={X: </a:t>
            </a:r>
            <a:r>
              <a:rPr lang="en-US" altLang="ko-KR" sz="1200" dirty="0" err="1">
                <a:solidFill>
                  <a:schemeClr val="tx1"/>
                </a:solidFill>
              </a:rPr>
              <a:t>test_x_data</a:t>
            </a:r>
            <a:r>
              <a:rPr lang="en-US" altLang="ko-KR" sz="1200" dirty="0">
                <a:solidFill>
                  <a:schemeClr val="tx1"/>
                </a:solidFill>
              </a:rPr>
              <a:t>, T: </a:t>
            </a:r>
            <a:r>
              <a:rPr lang="en-US" altLang="ko-KR" sz="1200" dirty="0" err="1">
                <a:solidFill>
                  <a:schemeClr val="tx1"/>
                </a:solidFill>
              </a:rPr>
              <a:t>test_t_data</a:t>
            </a:r>
            <a:r>
              <a:rPr lang="en-US" altLang="ko-KR" sz="1200" dirty="0">
                <a:solidFill>
                  <a:schemeClr val="tx1"/>
                </a:solidFill>
              </a:rPr>
              <a:t>})</a:t>
            </a:r>
          </a:p>
          <a:p>
            <a:pPr>
              <a:lnSpc>
                <a:spcPct val="115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    print("\</a:t>
            </a:r>
            <a:r>
              <a:rPr lang="en-US" altLang="ko-KR" sz="1200" dirty="0" err="1">
                <a:solidFill>
                  <a:schemeClr val="tx1"/>
                </a:solidFill>
              </a:rPr>
              <a:t>nAccuracy</a:t>
            </a:r>
            <a:r>
              <a:rPr lang="en-US" altLang="ko-KR" sz="1200" dirty="0">
                <a:solidFill>
                  <a:schemeClr val="tx1"/>
                </a:solidFill>
              </a:rPr>
              <a:t> = ", </a:t>
            </a:r>
            <a:r>
              <a:rPr lang="en-US" altLang="ko-KR" sz="1200" dirty="0" err="1">
                <a:solidFill>
                  <a:schemeClr val="tx1"/>
                </a:solidFill>
              </a:rPr>
              <a:t>accuracy_val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1895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189BAB-C0C0-4F5A-BFF0-6846DE5BF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실습 코드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DBB67D-D80D-4FB1-9220-FBB0D025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텐서플로를</a:t>
            </a:r>
            <a:r>
              <a:rPr lang="ko-KR" altLang="en-US" dirty="0"/>
              <a:t> 이용한 </a:t>
            </a:r>
            <a:r>
              <a:rPr lang="en-US" altLang="ko-KR" dirty="0"/>
              <a:t>MNIST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6E1CCB-2917-49EB-B0C6-3F18A7AE5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7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5449AF4D-D0C6-4734-91BA-B9A764E2E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1" r="15165"/>
          <a:stretch/>
        </p:blipFill>
        <p:spPr>
          <a:xfrm>
            <a:off x="4640579" y="1815145"/>
            <a:ext cx="2842261" cy="33051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B35240-3231-4DFB-A9FA-FFAF065233DD}"/>
              </a:ext>
            </a:extLst>
          </p:cNvPr>
          <p:cNvCxnSpPr/>
          <p:nvPr/>
        </p:nvCxnSpPr>
        <p:spPr>
          <a:xfrm>
            <a:off x="3741420" y="3267074"/>
            <a:ext cx="59436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E3597F8C-8643-4238-9B42-D251038CF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" y="1815145"/>
            <a:ext cx="2752725" cy="2743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9DCA635-4349-4D42-8C97-E48B52E6BC2B}"/>
              </a:ext>
            </a:extLst>
          </p:cNvPr>
          <p:cNvCxnSpPr/>
          <p:nvPr/>
        </p:nvCxnSpPr>
        <p:spPr>
          <a:xfrm>
            <a:off x="7734300" y="3267074"/>
            <a:ext cx="59436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DF70346B-4823-4BBB-BC63-F183C78C0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765" y="1672270"/>
            <a:ext cx="2800350" cy="28860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A8060D-BDE2-49F2-BDBA-CD058679CDB3}"/>
              </a:ext>
            </a:extLst>
          </p:cNvPr>
          <p:cNvSpPr txBox="1"/>
          <p:nvPr/>
        </p:nvSpPr>
        <p:spPr>
          <a:xfrm>
            <a:off x="1529715" y="5467268"/>
            <a:ext cx="352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epoch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=100</a:t>
            </a:r>
            <a:r>
              <a:rPr lang="ko-KR" altLang="en-US" b="1" dirty="0">
                <a:solidFill>
                  <a:srgbClr val="FF0000"/>
                </a:solidFill>
              </a:rPr>
              <a:t> 이므로 </a:t>
            </a:r>
            <a:r>
              <a:rPr lang="en-US" altLang="ko-KR" b="1" dirty="0">
                <a:solidFill>
                  <a:srgbClr val="FF0000"/>
                </a:solidFill>
              </a:rPr>
              <a:t>100</a:t>
            </a:r>
            <a:r>
              <a:rPr lang="ko-KR" altLang="en-US" b="1" dirty="0">
                <a:solidFill>
                  <a:srgbClr val="FF0000"/>
                </a:solidFill>
              </a:rPr>
              <a:t>번 반복</a:t>
            </a:r>
          </a:p>
        </p:txBody>
      </p:sp>
    </p:spTree>
    <p:extLst>
      <p:ext uri="{BB962C8B-B14F-4D97-AF65-F5344CB8AC3E}">
        <p14:creationId xmlns:p14="http://schemas.microsoft.com/office/powerpoint/2010/main" val="2196166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189BAB-C0C0-4F5A-BFF0-6846DE5BFF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MNIST</a:t>
            </a:r>
            <a:r>
              <a:rPr lang="ko-KR" altLang="en-US" dirty="0"/>
              <a:t>에서 </a:t>
            </a:r>
            <a:r>
              <a:rPr lang="en-US" altLang="ko-KR" dirty="0" err="1"/>
              <a:t>accuracy_index</a:t>
            </a:r>
            <a:r>
              <a:rPr lang="en-US" altLang="ko-KR" dirty="0"/>
              <a:t>, </a:t>
            </a:r>
            <a:r>
              <a:rPr lang="en-US" altLang="ko-KR" dirty="0" err="1"/>
              <a:t>predicted_list</a:t>
            </a:r>
            <a:r>
              <a:rPr lang="en-US" altLang="ko-KR" dirty="0"/>
              <a:t> </a:t>
            </a:r>
            <a:r>
              <a:rPr lang="ko-KR" altLang="en-US" dirty="0"/>
              <a:t>값과 개수를 출력하고</a:t>
            </a:r>
            <a:r>
              <a:rPr lang="en-US" altLang="ko-KR" dirty="0"/>
              <a:t>, </a:t>
            </a:r>
            <a:r>
              <a:rPr lang="ko-KR" altLang="en-US" dirty="0"/>
              <a:t>학습을 마친 후 가중치 </a:t>
            </a:r>
            <a:r>
              <a:rPr lang="en-US" altLang="ko-KR" dirty="0"/>
              <a:t>(W2, W3) / </a:t>
            </a:r>
            <a:r>
              <a:rPr lang="ko-KR" altLang="en-US" dirty="0"/>
              <a:t>바이어스 </a:t>
            </a:r>
            <a:r>
              <a:rPr lang="en-US" altLang="ko-KR" dirty="0"/>
              <a:t>(b2, b3) </a:t>
            </a:r>
            <a:r>
              <a:rPr lang="ko-KR" altLang="en-US" dirty="0"/>
              <a:t>값을 </a:t>
            </a:r>
            <a:r>
              <a:rPr lang="ko-KR" altLang="en-US" dirty="0" err="1"/>
              <a:t>출력하시오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DBB67D-D80D-4FB1-9220-FBB0D025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실습 문제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F6E1CCB-2917-49EB-B0C6-3F18A7AE5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9321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38430B-06C1-43C1-A088-AAF5070426F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</a:t>
            </a:r>
          </a:p>
          <a:p>
            <a:pPr lvl="1"/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  <a:r>
              <a:rPr lang="ko-KR" altLang="en-US" dirty="0"/>
              <a:t>버전은 </a:t>
            </a:r>
            <a:r>
              <a:rPr lang="en-US" altLang="ko-KR" dirty="0"/>
              <a:t>2019 </a:t>
            </a:r>
            <a:r>
              <a:rPr lang="ko-KR" altLang="en-US" dirty="0"/>
              <a:t>년 </a:t>
            </a:r>
            <a:r>
              <a:rPr lang="en-US" altLang="ko-KR" dirty="0"/>
              <a:t>9 </a:t>
            </a:r>
            <a:r>
              <a:rPr lang="ko-KR" altLang="en-US" dirty="0"/>
              <a:t>월 </a:t>
            </a:r>
            <a:r>
              <a:rPr lang="en-US" altLang="ko-KR" dirty="0"/>
              <a:t>30 </a:t>
            </a:r>
            <a:r>
              <a:rPr lang="ko-KR" altLang="en-US" dirty="0"/>
              <a:t>일에 전 세계에 정식으로 배포</a:t>
            </a:r>
            <a:endParaRPr lang="en-US" altLang="ko-KR" dirty="0"/>
          </a:p>
          <a:p>
            <a:pPr lvl="1"/>
            <a:r>
              <a:rPr lang="ko-KR" altLang="en-US" dirty="0"/>
              <a:t>즉시 실행 모드라고 불리는 </a:t>
            </a:r>
            <a:r>
              <a:rPr lang="en-US" altLang="ko-KR" dirty="0"/>
              <a:t>Eager Execution </a:t>
            </a:r>
            <a:r>
              <a:rPr lang="ko-KR" altLang="en-US" dirty="0"/>
              <a:t>모드가 적용되어서 코드의 직관성이 매우 높아짐</a:t>
            </a:r>
            <a:endParaRPr lang="en-US" altLang="ko-KR" dirty="0"/>
          </a:p>
          <a:p>
            <a:pPr lvl="1"/>
            <a:r>
              <a:rPr lang="ko-KR" altLang="en-US" dirty="0"/>
              <a:t>사용자 친화적이어서 개발자들이 쉽게 배울 수 있는 </a:t>
            </a:r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  <a:r>
              <a:rPr lang="ko-KR" altLang="en-US" dirty="0"/>
              <a:t>만을 </a:t>
            </a:r>
            <a:r>
              <a:rPr lang="en-US" altLang="ko-KR" dirty="0"/>
              <a:t>High-Level API </a:t>
            </a:r>
            <a:r>
              <a:rPr lang="ko-KR" altLang="en-US" dirty="0"/>
              <a:t>로 공식적으로 지원</a:t>
            </a:r>
            <a:endParaRPr lang="en-US" altLang="ko-KR" dirty="0"/>
          </a:p>
          <a:p>
            <a:pPr lvl="2"/>
            <a:r>
              <a:rPr lang="ko-KR" altLang="en-US" dirty="0"/>
              <a:t>기존의 강력한 </a:t>
            </a:r>
            <a:r>
              <a:rPr lang="ko-KR" altLang="en-US" dirty="0" err="1"/>
              <a:t>텐서플로는</a:t>
            </a:r>
            <a:r>
              <a:rPr lang="ko-KR" altLang="en-US" dirty="0"/>
              <a:t> 백 엔드</a:t>
            </a:r>
            <a:r>
              <a:rPr lang="en-US" altLang="ko-KR" dirty="0"/>
              <a:t>(Back End) </a:t>
            </a:r>
            <a:r>
              <a:rPr lang="ko-KR" altLang="en-US" dirty="0"/>
              <a:t>엔진으로 사용</a:t>
            </a:r>
          </a:p>
          <a:p>
            <a:pPr lvl="2"/>
            <a:r>
              <a:rPr lang="ko-KR" altLang="en-US" dirty="0" err="1"/>
              <a:t>케라스는</a:t>
            </a:r>
            <a:r>
              <a:rPr lang="ko-KR" altLang="en-US" dirty="0"/>
              <a:t> 프론트 엔드 </a:t>
            </a:r>
            <a:r>
              <a:rPr lang="en-US" altLang="ko-KR" dirty="0"/>
              <a:t>(Front End) </a:t>
            </a:r>
            <a:r>
              <a:rPr lang="ko-KR" altLang="en-US" dirty="0"/>
              <a:t>로 사용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DD711D-D16A-4AC7-ADC3-2D4FC4FE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 </a:t>
            </a:r>
            <a:r>
              <a:rPr lang="ko-KR" altLang="en-US" dirty="0"/>
              <a:t>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0C0EAE-DA8D-4E56-B29F-B83005B37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707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938543-321F-463E-B5A8-B74AE6A4992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  <a:r>
              <a:rPr lang="ko-KR" altLang="en-US" dirty="0"/>
              <a:t>주요 특징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3671DF-1F5D-4234-86BB-91449CAD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 </a:t>
            </a:r>
            <a:r>
              <a:rPr lang="ko-KR" altLang="en-US" dirty="0"/>
              <a:t>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6068C1-97B6-4C58-A107-7AD6212D5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2D0B53-679D-4E0C-9B01-4BA62768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49" y="1706835"/>
            <a:ext cx="8287702" cy="44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29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D1E5E2-B9E1-403F-8E02-343A5ABF30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딥러닝 프레임워크 현황</a:t>
            </a:r>
            <a:r>
              <a:rPr lang="en-US" altLang="ko-KR" dirty="0"/>
              <a:t>(2020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3DA547F-B3D3-428B-B03A-D7C894A28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 </a:t>
            </a:r>
            <a:r>
              <a:rPr lang="ko-KR" altLang="en-US" dirty="0"/>
              <a:t>소개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A47140-2E71-4444-9357-E3AC0B488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7D1A3D-AEAB-48FA-BA12-24CB3202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267" y="1752831"/>
            <a:ext cx="7149465" cy="44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04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4C093CD-D291-4CEB-9FB7-338C52E2F2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즉시 실행 모드</a:t>
            </a:r>
            <a:r>
              <a:rPr lang="en-US" altLang="ko-KR" dirty="0"/>
              <a:t>(Eager Execution Mode)</a:t>
            </a:r>
          </a:p>
          <a:p>
            <a:pPr lvl="1"/>
            <a:r>
              <a:rPr lang="ko-KR" altLang="en-US" dirty="0"/>
              <a:t>기존의 </a:t>
            </a:r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1.x </a:t>
            </a:r>
            <a:r>
              <a:rPr lang="ko-KR" altLang="en-US" dirty="0"/>
              <a:t>에서는</a:t>
            </a:r>
            <a:endParaRPr lang="en-US" altLang="ko-KR" dirty="0"/>
          </a:p>
          <a:p>
            <a:pPr lvl="2"/>
            <a:r>
              <a:rPr lang="ko-KR" altLang="en-US" dirty="0"/>
              <a:t>계산 그래프</a:t>
            </a:r>
            <a:r>
              <a:rPr lang="en-US" altLang="ko-KR" dirty="0"/>
              <a:t>(Computational Graph)</a:t>
            </a:r>
            <a:r>
              <a:rPr lang="ko-KR" altLang="en-US" dirty="0"/>
              <a:t>와 세션</a:t>
            </a:r>
            <a:r>
              <a:rPr lang="en-US" altLang="ko-KR" dirty="0"/>
              <a:t>(Session)</a:t>
            </a:r>
            <a:r>
              <a:rPr lang="ko-KR" altLang="en-US" dirty="0"/>
              <a:t>을 생성하는 방식인 </a:t>
            </a:r>
            <a:r>
              <a:rPr lang="en-US" altLang="ko-KR" dirty="0"/>
              <a:t>Lazy Evaluation </a:t>
            </a:r>
            <a:r>
              <a:rPr lang="ko-KR" altLang="en-US" dirty="0"/>
              <a:t>방식으로 코드 작성</a:t>
            </a:r>
            <a:endParaRPr lang="en-US" altLang="ko-KR" dirty="0"/>
          </a:p>
          <a:p>
            <a:pPr lvl="1"/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</a:t>
            </a:r>
            <a:r>
              <a:rPr lang="ko-KR" altLang="en-US" dirty="0"/>
              <a:t>에서는</a:t>
            </a:r>
            <a:endParaRPr lang="en-US" altLang="ko-KR" dirty="0"/>
          </a:p>
          <a:p>
            <a:pPr lvl="2"/>
            <a:r>
              <a:rPr lang="ko-KR" altLang="en-US" dirty="0"/>
              <a:t>코드가 순차적으로 실행되는</a:t>
            </a:r>
            <a:r>
              <a:rPr lang="en-US" altLang="ko-KR" dirty="0"/>
              <a:t>, </a:t>
            </a:r>
            <a:r>
              <a:rPr lang="ko-KR" altLang="en-US" dirty="0"/>
              <a:t>즉 코드가 작성된 순서대로 즉시 실행 가능한 </a:t>
            </a:r>
            <a:r>
              <a:rPr lang="en-US" altLang="ko-KR" dirty="0"/>
              <a:t>Eager Execution Mode </a:t>
            </a:r>
            <a:r>
              <a:rPr lang="ko-KR" altLang="en-US" dirty="0"/>
              <a:t>가 기본으로 적용됨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346F67-E87B-452C-89FC-35B5216F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9CCD7D-D010-44EC-88E3-34D14828A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AD789D-ED5C-48E1-BC7B-0D5B98B8AF92}"/>
              </a:ext>
            </a:extLst>
          </p:cNvPr>
          <p:cNvSpPr/>
          <p:nvPr/>
        </p:nvSpPr>
        <p:spPr>
          <a:xfrm>
            <a:off x="1363980" y="5090160"/>
            <a:ext cx="9441180" cy="764117"/>
          </a:xfrm>
          <a:prstGeom prst="roundRect">
            <a:avLst/>
          </a:prstGeom>
          <a:solidFill>
            <a:srgbClr val="EFF5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“If you have started with TensorFlow 2.0 and have never seen TensorFlow 1.x, then you are lucky.” , Deep Learning with TensorFlow 2 and </a:t>
            </a:r>
            <a:r>
              <a:rPr lang="en-US" altLang="ko-KR" dirty="0" err="1">
                <a:solidFill>
                  <a:schemeClr val="tx1"/>
                </a:solidFill>
              </a:rPr>
              <a:t>Keras</a:t>
            </a:r>
            <a:r>
              <a:rPr lang="en-US" altLang="ko-KR" dirty="0">
                <a:solidFill>
                  <a:schemeClr val="tx1"/>
                </a:solidFill>
              </a:rPr>
              <a:t>, 2nd Edition, </a:t>
            </a:r>
            <a:r>
              <a:rPr lang="en-US" altLang="ko-KR" dirty="0" err="1">
                <a:solidFill>
                  <a:schemeClr val="tx1"/>
                </a:solidFill>
              </a:rPr>
              <a:t>Packt</a:t>
            </a:r>
            <a:r>
              <a:rPr lang="en-US" altLang="ko-KR" dirty="0">
                <a:solidFill>
                  <a:schemeClr val="tx1"/>
                </a:solidFill>
              </a:rPr>
              <a:t>, 2020.04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02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7F7F361-7B4A-4CC5-9AAE-18E2AF0834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즉시 실행 모드</a:t>
            </a:r>
            <a:r>
              <a:rPr lang="en-US" altLang="ko-KR" dirty="0"/>
              <a:t>(Eager Execution Mode)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257D566-4CD8-49AC-9A35-6668774F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95119E-D1E1-4EE5-ACE3-3F8B7DB05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17B4CF8-5A79-483A-A607-D94773387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692910"/>
            <a:ext cx="4276271" cy="466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8BD3DA-2953-48E4-841C-B13239843CD2}"/>
              </a:ext>
            </a:extLst>
          </p:cNvPr>
          <p:cNvSpPr txBox="1"/>
          <p:nvPr/>
        </p:nvSpPr>
        <p:spPr>
          <a:xfrm>
            <a:off x="5488495" y="1692910"/>
            <a:ext cx="6276785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자동으로 </a:t>
            </a:r>
            <a:r>
              <a:rPr lang="en-US" altLang="ko-KR" dirty="0"/>
              <a:t>Eager Execution Mode(</a:t>
            </a:r>
            <a:r>
              <a:rPr lang="ko-KR" altLang="en-US" dirty="0"/>
              <a:t>즉시 실행 모드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적용되기 때문에 그래프와 세션을 만들지 않아도 </a:t>
            </a:r>
            <a:r>
              <a:rPr lang="ko-KR" altLang="en-US" dirty="0" err="1"/>
              <a:t>텐서</a:t>
            </a:r>
            <a:r>
              <a:rPr lang="ko-KR" altLang="en-US" dirty="0"/>
              <a:t> 값을 계산해 줌</a:t>
            </a:r>
            <a:endParaRPr lang="en-US" altLang="ko-KR" dirty="0"/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Eager Execution </a:t>
            </a:r>
            <a:r>
              <a:rPr lang="ko-KR" altLang="en-US" dirty="0"/>
              <a:t>모드로 계산되어 있는 </a:t>
            </a:r>
            <a:r>
              <a:rPr lang="ko-KR" altLang="en-US" dirty="0" err="1"/>
              <a:t>텐서는</a:t>
            </a:r>
            <a:r>
              <a:rPr lang="ko-KR" altLang="en-US" dirty="0"/>
              <a:t> 언제라도 </a:t>
            </a:r>
            <a:r>
              <a:rPr lang="en-US" altLang="ko-KR" dirty="0" err="1"/>
              <a:t>numpy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ko-KR" altLang="en-US" dirty="0" err="1"/>
              <a:t>넘파이</a:t>
            </a:r>
            <a:r>
              <a:rPr lang="ko-KR" altLang="en-US" dirty="0"/>
              <a:t> 타입으로 변환할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17770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A599BD-CEC3-4111-B6B9-A9598DC95B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코드 구현 순서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상수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텐서</a:t>
            </a:r>
            <a:r>
              <a:rPr lang="ko-KR" altLang="en-US" dirty="0"/>
              <a:t> 연산 등의 </a:t>
            </a:r>
            <a:r>
              <a:rPr lang="en-US" altLang="ko-KR" dirty="0"/>
              <a:t>Node</a:t>
            </a:r>
            <a:r>
              <a:rPr lang="ko-KR" altLang="en-US" dirty="0"/>
              <a:t>와 이들을 연결해주는 </a:t>
            </a:r>
            <a:r>
              <a:rPr lang="en-US" altLang="ko-KR" dirty="0"/>
              <a:t>Edge </a:t>
            </a:r>
            <a:r>
              <a:rPr lang="ko-KR" altLang="en-US" dirty="0"/>
              <a:t>정의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즉 값이 저장되는 노드와 이 값들이 전달되는 </a:t>
            </a:r>
            <a:r>
              <a:rPr lang="ko-KR" altLang="en-US" dirty="0" err="1"/>
              <a:t>엣지를</a:t>
            </a:r>
            <a:r>
              <a:rPr lang="ko-KR" altLang="en-US" dirty="0"/>
              <a:t> 먼저 정의</a:t>
            </a:r>
            <a:r>
              <a:rPr lang="en-US" altLang="ko-KR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/>
              <a:t>세션</a:t>
            </a:r>
            <a:r>
              <a:rPr lang="en-US" altLang="ko-KR" dirty="0"/>
              <a:t>(Session)</a:t>
            </a:r>
            <a:r>
              <a:rPr lang="ko-KR" altLang="en-US" dirty="0"/>
              <a:t>을 만들고</a:t>
            </a:r>
            <a:r>
              <a:rPr lang="en-US" altLang="ko-KR" dirty="0"/>
              <a:t>,</a:t>
            </a:r>
            <a:r>
              <a:rPr lang="ko-KR" altLang="en-US" dirty="0"/>
              <a:t> 그 세션을 통해 노드에 있는 데이터</a:t>
            </a:r>
            <a:r>
              <a:rPr lang="en-US" altLang="ko-KR" dirty="0"/>
              <a:t>(</a:t>
            </a:r>
            <a:r>
              <a:rPr lang="ko-KR" altLang="en-US" dirty="0" err="1"/>
              <a:t>텐서</a:t>
            </a:r>
            <a:r>
              <a:rPr lang="en-US" altLang="ko-KR" dirty="0"/>
              <a:t>)</a:t>
            </a:r>
            <a:r>
              <a:rPr lang="ko-KR" altLang="en-US" dirty="0"/>
              <a:t>가 전달되고 연산이 진행됨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A17213-689A-4C15-B8EF-DCF173B0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7E5B78-704E-4A54-9628-796BBFF2C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758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상수 노드</a:t>
            </a:r>
            <a:r>
              <a:rPr lang="en-US" altLang="ko-KR" dirty="0"/>
              <a:t>( </a:t>
            </a:r>
            <a:r>
              <a:rPr lang="en-US" altLang="ko-KR" dirty="0" err="1"/>
              <a:t>tf.constant</a:t>
            </a:r>
            <a:r>
              <a:rPr lang="en-US" altLang="ko-KR" dirty="0"/>
              <a:t>() )</a:t>
            </a:r>
            <a:r>
              <a:rPr lang="ko-KR" altLang="en-US" dirty="0"/>
              <a:t>의 처리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EDEFBB-3E34-4261-A754-29BAFBF9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55" y="1645920"/>
            <a:ext cx="7439489" cy="471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6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변수 노드</a:t>
            </a:r>
            <a:r>
              <a:rPr lang="en-US" altLang="ko-KR" dirty="0"/>
              <a:t>( </a:t>
            </a:r>
            <a:r>
              <a:rPr lang="en-US" altLang="ko-KR" dirty="0" err="1"/>
              <a:t>tf.Variable</a:t>
            </a:r>
            <a:r>
              <a:rPr lang="en-US" altLang="ko-KR" dirty="0"/>
              <a:t>() )</a:t>
            </a:r>
            <a:r>
              <a:rPr lang="ko-KR" altLang="en-US" dirty="0"/>
              <a:t>의 처리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A821E4D-860C-4A0F-8982-66F517833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853" y="1684020"/>
            <a:ext cx="7020293" cy="46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1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tf.placeholder</a:t>
            </a:r>
            <a:r>
              <a:rPr lang="en-US" altLang="ko-KR" dirty="0"/>
              <a:t>() </a:t>
            </a:r>
            <a:r>
              <a:rPr lang="ko-KR" altLang="en-US" dirty="0"/>
              <a:t>삭제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93EF5EE-1F42-40EA-B7F8-A7794DD3C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32" y="1737349"/>
            <a:ext cx="6802736" cy="46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25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파이썬으로</a:t>
            </a:r>
            <a:r>
              <a:rPr lang="ko-KR" altLang="en-US" dirty="0"/>
              <a:t> 작성된 오픈 소스 신경망 라이브러리</a:t>
            </a:r>
          </a:p>
          <a:p>
            <a:pPr lvl="1"/>
            <a:r>
              <a:rPr lang="en-US" altLang="ko-KR" dirty="0" err="1"/>
              <a:t>MXNet</a:t>
            </a:r>
            <a:r>
              <a:rPr lang="en-US" altLang="ko-KR" dirty="0"/>
              <a:t>, Deeplearning4j, </a:t>
            </a:r>
            <a:r>
              <a:rPr lang="ko-KR" altLang="en-US" dirty="0" err="1"/>
              <a:t>텐서플로</a:t>
            </a:r>
            <a:r>
              <a:rPr lang="en-US" altLang="ko-KR" dirty="0"/>
              <a:t>, Microsoft Cognitive Toolkit </a:t>
            </a:r>
            <a:r>
              <a:rPr lang="ko-KR" altLang="en-US" dirty="0"/>
              <a:t>또는 </a:t>
            </a:r>
            <a:r>
              <a:rPr lang="en-US" altLang="ko-KR" dirty="0"/>
              <a:t>Theano </a:t>
            </a:r>
            <a:r>
              <a:rPr lang="ko-KR" altLang="en-US" dirty="0"/>
              <a:t>등 다양한 플랫폼 위에서 수행할 수 있음</a:t>
            </a:r>
            <a:endParaRPr lang="en-US" altLang="ko-KR" dirty="0"/>
          </a:p>
          <a:p>
            <a:pPr lvl="1"/>
            <a:r>
              <a:rPr lang="ko-KR" altLang="en-US" dirty="0"/>
              <a:t>딥 신경망과의 빠른 실험을 가능케 하도록 설계되었으며 최소한의 모듈 방식의 확장 가능성 중시</a:t>
            </a:r>
            <a:endParaRPr lang="en-US" altLang="ko-KR" dirty="0"/>
          </a:p>
          <a:p>
            <a:pPr lvl="1"/>
            <a:r>
              <a:rPr lang="en-US" altLang="ko-KR" dirty="0"/>
              <a:t>ONEIROS(Open-ended Neuro-Electronic Intelligent Robot Operating System) </a:t>
            </a:r>
            <a:r>
              <a:rPr lang="ko-KR" altLang="en-US" dirty="0"/>
              <a:t>프로젝트의 연구적 노력의 일환으로 개발됨</a:t>
            </a:r>
            <a:endParaRPr lang="en-US" altLang="ko-KR" dirty="0"/>
          </a:p>
          <a:p>
            <a:pPr lvl="1"/>
            <a:r>
              <a:rPr lang="ko-KR" altLang="en-US" dirty="0"/>
              <a:t>주 개발자이자 유지보수자는 구글의 엔지니어 프랑소아 </a:t>
            </a:r>
            <a:r>
              <a:rPr lang="ko-KR" altLang="en-US" dirty="0" err="1"/>
              <a:t>숄레</a:t>
            </a:r>
            <a:r>
              <a:rPr lang="en-US" altLang="ko-KR" dirty="0"/>
              <a:t>(Francois Chollet)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85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6720" y="1028700"/>
            <a:ext cx="6416040" cy="5177789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케라스</a:t>
            </a:r>
            <a:r>
              <a:rPr lang="en-US" altLang="ko-KR" dirty="0"/>
              <a:t> </a:t>
            </a:r>
            <a:r>
              <a:rPr lang="ko-KR" altLang="en-US" dirty="0"/>
              <a:t>창시자 프랑소와 </a:t>
            </a:r>
            <a:r>
              <a:rPr lang="ko-KR" altLang="en-US" dirty="0" err="1"/>
              <a:t>숄레가</a:t>
            </a:r>
            <a:r>
              <a:rPr lang="ko-KR" altLang="en-US" dirty="0"/>
              <a:t> </a:t>
            </a:r>
            <a:r>
              <a:rPr lang="ko-KR" altLang="en-US" dirty="0" err="1"/>
              <a:t>텐서플로우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  <a:r>
              <a:rPr lang="ko-KR" altLang="en-US" dirty="0"/>
              <a:t>개발에 직접 참여</a:t>
            </a:r>
            <a:endParaRPr lang="en-US" altLang="ko-KR" dirty="0"/>
          </a:p>
          <a:p>
            <a:pPr lvl="1"/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  <a:r>
              <a:rPr lang="ko-KR" altLang="en-US" dirty="0"/>
              <a:t>에서 공식적이고 유일한 </a:t>
            </a:r>
            <a:r>
              <a:rPr lang="en-US" altLang="ko-KR" dirty="0"/>
              <a:t>High Level API (Application Program </a:t>
            </a:r>
            <a:r>
              <a:rPr lang="en-US" altLang="ko-KR" dirty="0" err="1"/>
              <a:t>ming</a:t>
            </a:r>
            <a:r>
              <a:rPr lang="en-US" altLang="ko-KR" dirty="0"/>
              <a:t> Interface)</a:t>
            </a:r>
            <a:r>
              <a:rPr lang="ko-KR" altLang="en-US" dirty="0"/>
              <a:t>로서 </a:t>
            </a:r>
            <a:r>
              <a:rPr lang="ko-KR" altLang="en-US" dirty="0" err="1"/>
              <a:t>케라스가</a:t>
            </a:r>
            <a:r>
              <a:rPr lang="ko-KR" altLang="en-US" dirty="0"/>
              <a:t> 선정됨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5414CF-B4D4-4461-AE8E-C0E09B389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420" y="1203007"/>
            <a:ext cx="4336732" cy="44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72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r>
              <a:rPr lang="en-US" altLang="ko-KR" dirty="0"/>
              <a:t>(</a:t>
            </a:r>
            <a:r>
              <a:rPr lang="en-US" altLang="ko-KR" dirty="0" err="1"/>
              <a:t>Keras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프랑소와 </a:t>
            </a:r>
            <a:r>
              <a:rPr lang="ko-KR" altLang="en-US" dirty="0" err="1"/>
              <a:t>숄레는</a:t>
            </a:r>
            <a:r>
              <a:rPr lang="ko-KR" altLang="en-US" dirty="0"/>
              <a:t> 앞으로 </a:t>
            </a:r>
            <a:r>
              <a:rPr lang="ko-KR" altLang="en-US" dirty="0" err="1"/>
              <a:t>케라스를</a:t>
            </a:r>
            <a:r>
              <a:rPr lang="ko-KR" altLang="en-US" dirty="0"/>
              <a:t> 직접 프로그램에서 </a:t>
            </a:r>
            <a:r>
              <a:rPr lang="ko-KR" altLang="en-US" dirty="0" err="1"/>
              <a:t>임포트</a:t>
            </a:r>
            <a:r>
              <a:rPr lang="ko-KR" altLang="en-US" dirty="0"/>
              <a:t> 시켜 사용하는 </a:t>
            </a:r>
            <a:r>
              <a:rPr lang="en-US" altLang="ko-KR" dirty="0"/>
              <a:t>native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보다는 </a:t>
            </a:r>
            <a:r>
              <a:rPr lang="ko-KR" altLang="en-US" dirty="0" err="1"/>
              <a:t>텐서플로우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  <a:r>
              <a:rPr lang="ko-KR" altLang="en-US" dirty="0"/>
              <a:t>을 이용한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 err="1"/>
              <a:t>tensorflow.keras</a:t>
            </a:r>
            <a:r>
              <a:rPr lang="en-US" altLang="ko-KR" dirty="0"/>
              <a:t> </a:t>
            </a:r>
            <a:r>
              <a:rPr lang="ko-KR" altLang="en-US" dirty="0"/>
              <a:t>라이브러리를 </a:t>
            </a:r>
            <a:r>
              <a:rPr lang="ko-KR" altLang="en-US" dirty="0" err="1"/>
              <a:t>임포트</a:t>
            </a:r>
            <a:r>
              <a:rPr lang="ko-KR" altLang="en-US" dirty="0"/>
              <a:t> 시켜서 프로그래밍 하는 것을 적극적으로 권장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6255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두 가지 특징</a:t>
            </a:r>
            <a:endParaRPr lang="en-US" altLang="ko-KR" dirty="0"/>
          </a:p>
          <a:p>
            <a:pPr lvl="1"/>
            <a:r>
              <a:rPr lang="ko-KR" altLang="en-US" dirty="0"/>
              <a:t>사용자 친근성 </a:t>
            </a:r>
            <a:r>
              <a:rPr lang="en-US" altLang="ko-KR" dirty="0"/>
              <a:t>(User Friendliness)</a:t>
            </a:r>
          </a:p>
          <a:p>
            <a:pPr lvl="2"/>
            <a:r>
              <a:rPr lang="ko-KR" altLang="en-US" dirty="0" err="1"/>
              <a:t>케라스의</a:t>
            </a:r>
            <a:r>
              <a:rPr lang="ko-KR" altLang="en-US" dirty="0"/>
              <a:t> 직관적인 </a:t>
            </a:r>
            <a:r>
              <a:rPr lang="en-US" altLang="ko-KR" dirty="0"/>
              <a:t>API </a:t>
            </a:r>
            <a:r>
              <a:rPr lang="ko-KR" altLang="en-US" dirty="0"/>
              <a:t>를 이용하면 일반 신경망</a:t>
            </a:r>
            <a:r>
              <a:rPr lang="en-US" altLang="ko-KR" dirty="0"/>
              <a:t>(ANN),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 </a:t>
            </a:r>
            <a:r>
              <a:rPr lang="ko-KR" altLang="en-US" dirty="0"/>
              <a:t>그리고 순환 신경망</a:t>
            </a:r>
            <a:r>
              <a:rPr lang="en-US" altLang="ko-KR" dirty="0"/>
              <a:t>(RNN) </a:t>
            </a:r>
            <a:r>
              <a:rPr lang="ko-KR" altLang="en-US" dirty="0"/>
              <a:t>모델 또는 이들을 조합한 다양한 딥러닝 모델을 구축하고 학습시키는데 있어 단지 몇 줄의 </a:t>
            </a:r>
            <a:r>
              <a:rPr lang="ko-KR" altLang="en-US" dirty="0" err="1"/>
              <a:t>케라스</a:t>
            </a:r>
            <a:r>
              <a:rPr lang="ko-KR" altLang="en-US" dirty="0"/>
              <a:t> 함수 만을 이용하여 매우 쉽게 구축 할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3923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두 가지 특징</a:t>
            </a:r>
            <a:endParaRPr lang="en-US" altLang="ko-KR" dirty="0"/>
          </a:p>
          <a:p>
            <a:pPr lvl="1"/>
            <a:r>
              <a:rPr lang="ko-KR" altLang="en-US" dirty="0" err="1"/>
              <a:t>모듈성</a:t>
            </a:r>
            <a:r>
              <a:rPr lang="ko-KR" altLang="en-US" dirty="0"/>
              <a:t> </a:t>
            </a:r>
            <a:r>
              <a:rPr lang="en-US" altLang="ko-KR" dirty="0"/>
              <a:t>(Modularity)</a:t>
            </a:r>
          </a:p>
          <a:p>
            <a:pPr lvl="2"/>
            <a:r>
              <a:rPr lang="ko-KR" altLang="en-US" dirty="0" err="1"/>
              <a:t>케라스에서</a:t>
            </a:r>
            <a:r>
              <a:rPr lang="ko-KR" altLang="en-US" dirty="0"/>
              <a:t> 제공하는 다양한 모듈은 독립적으로 설정하고 연결 할 수 있음</a:t>
            </a:r>
            <a:endParaRPr lang="en-US" altLang="ko-KR" dirty="0"/>
          </a:p>
          <a:p>
            <a:pPr lvl="2"/>
            <a:r>
              <a:rPr lang="ko-KR" altLang="en-US" dirty="0"/>
              <a:t>즉 입력 층 </a:t>
            </a:r>
            <a:r>
              <a:rPr lang="en-US" altLang="ko-KR" dirty="0"/>
              <a:t>/ </a:t>
            </a:r>
            <a:r>
              <a:rPr lang="ko-KR" altLang="en-US" dirty="0"/>
              <a:t>다수의 은닉 층 </a:t>
            </a:r>
            <a:r>
              <a:rPr lang="en-US" altLang="ko-KR" dirty="0"/>
              <a:t>/ </a:t>
            </a:r>
            <a:r>
              <a:rPr lang="ko-KR" altLang="en-US" dirty="0"/>
              <a:t>출력 층 으로 구성된 신경망 층</a:t>
            </a:r>
            <a:r>
              <a:rPr lang="en-US" altLang="ko-KR" dirty="0"/>
              <a:t>(layer), </a:t>
            </a:r>
            <a:r>
              <a:rPr lang="ko-KR" altLang="en-US" dirty="0"/>
              <a:t>정답과 계산 값의 차이를 나타내는 손실 함수</a:t>
            </a:r>
            <a:r>
              <a:rPr lang="en-US" altLang="ko-KR" dirty="0"/>
              <a:t>(loss function)</a:t>
            </a:r>
            <a:r>
              <a:rPr lang="ko-KR" altLang="en-US" dirty="0"/>
              <a:t>만이 아니라</a:t>
            </a:r>
            <a:r>
              <a:rPr lang="en-US" altLang="ko-KR" dirty="0"/>
              <a:t>, </a:t>
            </a:r>
            <a:r>
              <a:rPr lang="ko-KR" altLang="en-US" dirty="0"/>
              <a:t>활성화 함수와 최적화 알고리즘 그리고 정규화 기법 등은 모두가 개별적으로 독립적인 모듈이기 때문에 이러한 모듈을 서로 조합하기만 하면 새로운 딥 러닝 모델을 쉽게 만들고 학습시킬 수 있음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케라스에서</a:t>
            </a:r>
            <a:r>
              <a:rPr lang="ko-KR" altLang="en-US" dirty="0"/>
              <a:t> 가장 핵심적인 데이터 구조는 모델</a:t>
            </a:r>
            <a:r>
              <a:rPr lang="en-US" altLang="ko-KR" dirty="0"/>
              <a:t>(model)</a:t>
            </a:r>
            <a:endParaRPr lang="ko-KR" altLang="en-US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97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기본 아키텍처인 모델 개념도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64A57E-0E6B-4A80-8D13-64667ADE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08" y="1798320"/>
            <a:ext cx="9401184" cy="44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85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기본 아키텍처는</a:t>
            </a:r>
            <a:endParaRPr lang="en-US" altLang="ko-KR" dirty="0"/>
          </a:p>
          <a:p>
            <a:pPr lvl="1"/>
            <a:r>
              <a:rPr lang="ko-KR" altLang="en-US" dirty="0"/>
              <a:t>모델</a:t>
            </a:r>
            <a:r>
              <a:rPr lang="en-US" altLang="ko-KR" dirty="0"/>
              <a:t>(model)</a:t>
            </a:r>
            <a:r>
              <a:rPr lang="ko-KR" altLang="en-US" dirty="0"/>
              <a:t>을 기반으로 </a:t>
            </a:r>
            <a:endParaRPr lang="en-US" altLang="ko-KR" dirty="0"/>
          </a:p>
          <a:p>
            <a:pPr lvl="1"/>
            <a:r>
              <a:rPr lang="ko-KR" altLang="en-US" dirty="0"/>
              <a:t>입력 층</a:t>
            </a:r>
            <a:r>
              <a:rPr lang="en-US" altLang="ko-KR" dirty="0"/>
              <a:t>, </a:t>
            </a:r>
            <a:r>
              <a:rPr lang="ko-KR" altLang="en-US" dirty="0"/>
              <a:t>다수의 은닉 층 그리고 출력 층으로 구성되어 있으며</a:t>
            </a:r>
            <a:endParaRPr lang="en-US" altLang="ko-KR" dirty="0"/>
          </a:p>
          <a:p>
            <a:pPr lvl="1"/>
            <a:r>
              <a:rPr lang="ko-KR" altLang="en-US" dirty="0" err="1"/>
              <a:t>피드</a:t>
            </a:r>
            <a:r>
              <a:rPr lang="ko-KR" altLang="en-US" dirty="0"/>
              <a:t> 포워드</a:t>
            </a:r>
            <a:r>
              <a:rPr lang="en-US" altLang="ko-KR" dirty="0"/>
              <a:t>(feed forward)</a:t>
            </a:r>
            <a:r>
              <a:rPr lang="ko-KR" altLang="en-US" dirty="0"/>
              <a:t>를 통해서 데이터를 전파하고</a:t>
            </a:r>
            <a:endParaRPr lang="en-US" altLang="ko-KR" dirty="0"/>
          </a:p>
          <a:p>
            <a:pPr lvl="1"/>
            <a:r>
              <a:rPr lang="ko-KR" altLang="en-US" dirty="0"/>
              <a:t>오차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알고리즘을 이용하여 가중치</a:t>
            </a:r>
            <a:r>
              <a:rPr lang="en-US" altLang="ko-KR" dirty="0"/>
              <a:t>(weight)</a:t>
            </a:r>
            <a:r>
              <a:rPr lang="ko-KR" altLang="en-US" dirty="0"/>
              <a:t>와 바이어스</a:t>
            </a:r>
            <a:r>
              <a:rPr lang="en-US" altLang="ko-KR" dirty="0"/>
              <a:t>(bias)</a:t>
            </a:r>
            <a:r>
              <a:rPr lang="ko-KR" altLang="en-US" dirty="0"/>
              <a:t>를 최적의 값으로 업데이트 하는 과정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44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A599BD-CEC3-4111-B6B9-A9598DC95B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</a:t>
            </a:r>
            <a:endParaRPr lang="en-US" altLang="ko-KR" dirty="0"/>
          </a:p>
          <a:p>
            <a:pPr lvl="1"/>
            <a:r>
              <a:rPr lang="ko-KR" altLang="en-US" dirty="0"/>
              <a:t>상수형</a:t>
            </a:r>
            <a:r>
              <a:rPr lang="en-US" altLang="ko-KR" dirty="0"/>
              <a:t>(Constant)</a:t>
            </a:r>
          </a:p>
          <a:p>
            <a:pPr lvl="2"/>
            <a:r>
              <a:rPr lang="en-US" altLang="ko-KR" dirty="0" err="1"/>
              <a:t>tf.constant</a:t>
            </a:r>
            <a:r>
              <a:rPr lang="en-US" altLang="ko-KR" dirty="0"/>
              <a:t>(value, </a:t>
            </a:r>
            <a:r>
              <a:rPr lang="en-US" altLang="ko-KR" dirty="0" err="1"/>
              <a:t>dtype</a:t>
            </a:r>
            <a:r>
              <a:rPr lang="en-US" altLang="ko-KR" dirty="0"/>
              <a:t>=None, shape=None, name='Const', </a:t>
            </a:r>
            <a:r>
              <a:rPr lang="en-US" altLang="ko-KR" dirty="0" err="1"/>
              <a:t>verify_shape</a:t>
            </a:r>
            <a:r>
              <a:rPr lang="en-US" altLang="ko-KR" dirty="0"/>
              <a:t>=False) </a:t>
            </a:r>
            <a:r>
              <a:rPr lang="ko-KR" altLang="en-US" dirty="0"/>
              <a:t>와 같은 형태로 정의</a:t>
            </a:r>
            <a:r>
              <a:rPr lang="en-US" altLang="ko-KR" dirty="0"/>
              <a:t>. </a:t>
            </a:r>
            <a:r>
              <a:rPr lang="ko-KR" altLang="en-US" dirty="0"/>
              <a:t>각 정의되는 내용을 보면</a:t>
            </a:r>
          </a:p>
          <a:p>
            <a:pPr lvl="3"/>
            <a:r>
              <a:rPr lang="en-US" altLang="ko-KR" dirty="0"/>
              <a:t>value : </a:t>
            </a:r>
            <a:r>
              <a:rPr lang="ko-KR" altLang="en-US" dirty="0"/>
              <a:t>상수의 값</a:t>
            </a:r>
            <a:endParaRPr lang="en-US" altLang="ko-KR" dirty="0"/>
          </a:p>
          <a:p>
            <a:pPr lvl="3"/>
            <a:r>
              <a:rPr lang="en-US" altLang="ko-KR" dirty="0" err="1"/>
              <a:t>dtype</a:t>
            </a:r>
            <a:r>
              <a:rPr lang="en-US" altLang="ko-KR" dirty="0"/>
              <a:t> : </a:t>
            </a:r>
            <a:r>
              <a:rPr lang="ko-KR" altLang="en-US" dirty="0"/>
              <a:t>상수의 데이터형</a:t>
            </a:r>
            <a:r>
              <a:rPr lang="en-US" altLang="ko-KR" dirty="0"/>
              <a:t>. tf.float32</a:t>
            </a:r>
            <a:r>
              <a:rPr lang="ko-KR" altLang="en-US" dirty="0"/>
              <a:t>와 같이 실수</a:t>
            </a:r>
            <a:r>
              <a:rPr lang="en-US" altLang="ko-KR" dirty="0"/>
              <a:t>, </a:t>
            </a:r>
            <a:r>
              <a:rPr lang="ko-KR" altLang="en-US" dirty="0"/>
              <a:t>정수 등의 데이터 타입을 정의</a:t>
            </a:r>
            <a:endParaRPr lang="en-US" altLang="ko-KR" dirty="0"/>
          </a:p>
          <a:p>
            <a:pPr lvl="3"/>
            <a:r>
              <a:rPr lang="en-US" altLang="ko-KR" dirty="0"/>
              <a:t>shape : </a:t>
            </a:r>
            <a:r>
              <a:rPr lang="ko-KR" altLang="en-US" dirty="0"/>
              <a:t>행렬의 차원을 정의</a:t>
            </a:r>
            <a:r>
              <a:rPr lang="en-US" altLang="ko-KR" dirty="0"/>
              <a:t>. shape=[3,3]</a:t>
            </a:r>
            <a:r>
              <a:rPr lang="ko-KR" altLang="en-US" dirty="0"/>
              <a:t>으로 정의해주면</a:t>
            </a:r>
            <a:r>
              <a:rPr lang="en-US" altLang="ko-KR" dirty="0"/>
              <a:t>, </a:t>
            </a:r>
            <a:r>
              <a:rPr lang="ko-KR" altLang="en-US" dirty="0"/>
              <a:t>이 상수는 </a:t>
            </a:r>
            <a:r>
              <a:rPr lang="en-US" altLang="ko-KR" dirty="0"/>
              <a:t>3x3 </a:t>
            </a:r>
            <a:r>
              <a:rPr lang="ko-KR" altLang="en-US" dirty="0"/>
              <a:t>행렬을 저장하게 됨</a:t>
            </a:r>
            <a:endParaRPr lang="en-US" altLang="ko-KR" dirty="0"/>
          </a:p>
          <a:p>
            <a:pPr lvl="3"/>
            <a:r>
              <a:rPr lang="en-US" altLang="ko-KR" dirty="0"/>
              <a:t>name : </a:t>
            </a:r>
            <a:r>
              <a:rPr lang="ko-KR" altLang="en-US" dirty="0"/>
              <a:t>상수의 이름을 정의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A17213-689A-4C15-B8EF-DCF173B0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7E5B78-704E-4A54-9628-796BBFF2C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41633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모델은</a:t>
            </a:r>
            <a:endParaRPr lang="en-US" altLang="ko-KR" dirty="0"/>
          </a:p>
          <a:p>
            <a:pPr lvl="1"/>
            <a:r>
              <a:rPr lang="ko-KR" altLang="en-US" dirty="0"/>
              <a:t>인공 신경망 자체를 나타낸다고 볼 수 있으며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모든 모델의 기본 단위는 층</a:t>
            </a:r>
            <a:r>
              <a:rPr lang="en-US" altLang="ko-KR" dirty="0"/>
              <a:t>(layer)</a:t>
            </a:r>
            <a:r>
              <a:rPr lang="ko-KR" altLang="en-US" dirty="0"/>
              <a:t>으로 구성됨</a:t>
            </a:r>
            <a:endParaRPr lang="en-US" altLang="ko-KR" dirty="0"/>
          </a:p>
          <a:p>
            <a:pPr lvl="1"/>
            <a:r>
              <a:rPr lang="ko-KR" altLang="en-US" dirty="0"/>
              <a:t>이러한 층을 레고 블록처럼 순차적으로 쌓기만 하면</a:t>
            </a:r>
            <a:endParaRPr lang="en-US" altLang="ko-KR" dirty="0"/>
          </a:p>
          <a:p>
            <a:pPr lvl="1"/>
            <a:r>
              <a:rPr lang="ko-KR" altLang="en-US" dirty="0"/>
              <a:t>일반 신경망</a:t>
            </a:r>
            <a:r>
              <a:rPr lang="en-US" altLang="ko-KR" dirty="0"/>
              <a:t>(ANN), </a:t>
            </a:r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  <a:r>
              <a:rPr lang="en-US" altLang="ko-KR" dirty="0"/>
              <a:t>(CNN) </a:t>
            </a:r>
            <a:r>
              <a:rPr lang="ko-KR" altLang="en-US" dirty="0"/>
              <a:t>그리고 순환 신경망</a:t>
            </a:r>
            <a:r>
              <a:rPr lang="en-US" altLang="ko-KR" dirty="0"/>
              <a:t>(RNN) </a:t>
            </a:r>
            <a:r>
              <a:rPr lang="ko-KR" altLang="en-US" dirty="0"/>
              <a:t>또는 이들을 다양하게 조합한 아키텍처를 구성하는 것이 가능함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049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케라스의</a:t>
            </a:r>
            <a:r>
              <a:rPr lang="ko-KR" altLang="en-US" dirty="0"/>
              <a:t> 구조와 기본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2C8B9351-F520-4753-800F-FF04AE78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242" y="1682168"/>
            <a:ext cx="6981515" cy="47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1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이용한 개발 과정은</a:t>
            </a:r>
            <a:endParaRPr lang="en-US" altLang="ko-KR" dirty="0"/>
          </a:p>
          <a:p>
            <a:pPr lvl="1"/>
            <a:r>
              <a:rPr lang="ko-KR" altLang="en-US" dirty="0"/>
              <a:t>기본적인 </a:t>
            </a:r>
            <a:r>
              <a:rPr lang="en-US" altLang="ko-KR" dirty="0"/>
              <a:t>API </a:t>
            </a:r>
            <a:r>
              <a:rPr lang="ko-KR" altLang="en-US" dirty="0"/>
              <a:t>를 이용해서</a:t>
            </a:r>
            <a:endParaRPr lang="en-US" altLang="ko-KR" dirty="0"/>
          </a:p>
          <a:p>
            <a:pPr lvl="1"/>
            <a:r>
              <a:rPr lang="ko-KR" altLang="en-US" dirty="0"/>
              <a:t>순차적인 모델을 만들어</a:t>
            </a:r>
            <a:endParaRPr lang="en-US" altLang="ko-KR" dirty="0"/>
          </a:p>
          <a:p>
            <a:pPr lvl="1"/>
            <a:r>
              <a:rPr lang="ko-KR" altLang="en-US" dirty="0"/>
              <a:t>트레이닝 데이터를 학습하고 </a:t>
            </a:r>
            <a:endParaRPr lang="en-US" altLang="ko-KR" dirty="0"/>
          </a:p>
          <a:p>
            <a:pPr lvl="1"/>
            <a:r>
              <a:rPr lang="ko-KR" altLang="en-US" dirty="0"/>
              <a:t>손실 함수 값이 최소가 될 때까지 </a:t>
            </a:r>
            <a:endParaRPr lang="en-US" altLang="ko-KR" dirty="0"/>
          </a:p>
          <a:p>
            <a:pPr lvl="1"/>
            <a:r>
              <a:rPr lang="ko-KR" altLang="en-US" dirty="0"/>
              <a:t>가중치와 바이어스를 최적화하는 과정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984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관점에서 보는 </a:t>
            </a:r>
            <a:r>
              <a:rPr lang="ko-KR" altLang="en-US" dirty="0" err="1"/>
              <a:t>케라스</a:t>
            </a:r>
            <a:r>
              <a:rPr lang="ko-KR" altLang="en-US" dirty="0"/>
              <a:t> 개발 과정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131692-89E8-45FB-8576-324C9B6F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814512"/>
            <a:ext cx="107632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37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케라스를</a:t>
            </a:r>
            <a:r>
              <a:rPr lang="ko-KR" altLang="en-US" dirty="0"/>
              <a:t> 이용한 선형회귀 예제 </a:t>
            </a:r>
            <a:r>
              <a:rPr lang="en-US" altLang="ko-KR" dirty="0"/>
              <a:t>(</a:t>
            </a:r>
            <a:r>
              <a:rPr lang="ko-KR" altLang="en-US" dirty="0"/>
              <a:t>실습코드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en-US" altLang="ko-KR" dirty="0"/>
              <a:t>2.x-</a:t>
            </a:r>
            <a:r>
              <a:rPr lang="ko-KR" altLang="en-US" dirty="0" err="1"/>
              <a:t>케라스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3A1BE7-CAE2-48A6-BC1E-8AEC3E2A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980247"/>
            <a:ext cx="96393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31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문제 </a:t>
            </a:r>
            <a:r>
              <a:rPr lang="en-US" altLang="ko-KR" dirty="0"/>
              <a:t>1]</a:t>
            </a:r>
          </a:p>
          <a:p>
            <a:pPr lvl="1"/>
            <a:r>
              <a:rPr lang="en-US" altLang="ko-KR" dirty="0"/>
              <a:t>1) training data </a:t>
            </a:r>
            <a:r>
              <a:rPr lang="ko-KR" altLang="en-US" dirty="0"/>
              <a:t>입력과 정답에는 어떤 관계가 있는가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2) TensorFlow 2.x </a:t>
            </a:r>
            <a:r>
              <a:rPr lang="ko-KR" altLang="en-US" dirty="0"/>
              <a:t>이용하여</a:t>
            </a:r>
            <a:r>
              <a:rPr lang="en-US" altLang="ko-KR" dirty="0"/>
              <a:t>, training data </a:t>
            </a:r>
            <a:r>
              <a:rPr lang="ko-KR" altLang="en-US" dirty="0"/>
              <a:t>를 학습한 후에</a:t>
            </a:r>
            <a:r>
              <a:rPr lang="en-US" altLang="ko-KR" dirty="0"/>
              <a:t>, </a:t>
            </a:r>
            <a:r>
              <a:rPr lang="ko-KR" altLang="en-US" dirty="0"/>
              <a:t>다음의 </a:t>
            </a:r>
            <a:r>
              <a:rPr lang="en-US" altLang="ko-KR" dirty="0"/>
              <a:t>test data </a:t>
            </a:r>
            <a:r>
              <a:rPr lang="ko-KR" altLang="en-US" dirty="0"/>
              <a:t>결과를 </a:t>
            </a:r>
            <a:r>
              <a:rPr lang="ko-KR" altLang="en-US" dirty="0" err="1"/>
              <a:t>예측하시오</a:t>
            </a:r>
            <a:endParaRPr lang="ko-KR" altLang="en-US" dirty="0"/>
          </a:p>
          <a:p>
            <a:pPr lvl="2"/>
            <a:r>
              <a:rPr lang="en-US" altLang="ko-KR" dirty="0"/>
              <a:t>(5, 5, 0) , (2, 3, 1) , (-1, 0, -1) , (10, 5, 2) , (4, -1, -2)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en-US" altLang="ko-KR" dirty="0"/>
              <a:t>: </a:t>
            </a:r>
            <a:r>
              <a:rPr lang="ko-KR" altLang="en-US"/>
              <a:t>실습문제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867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문제 </a:t>
            </a:r>
            <a:r>
              <a:rPr lang="en-US" altLang="ko-KR" dirty="0"/>
              <a:t>2] </a:t>
            </a:r>
            <a:r>
              <a:rPr lang="ko-KR" altLang="en-US" dirty="0"/>
              <a:t>다음과 같은 조건을 만족하는 코드를 </a:t>
            </a:r>
            <a:r>
              <a:rPr lang="ko-KR" altLang="en-US" dirty="0" err="1"/>
              <a:t>구현하시오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[1] epoch 5 </a:t>
            </a:r>
            <a:r>
              <a:rPr lang="ko-KR" altLang="en-US" dirty="0"/>
              <a:t>번마다 </a:t>
            </a:r>
            <a:r>
              <a:rPr lang="en-US" altLang="ko-KR" dirty="0"/>
              <a:t>train data </a:t>
            </a:r>
            <a:r>
              <a:rPr lang="ko-KR" altLang="en-US" dirty="0"/>
              <a:t>와 </a:t>
            </a:r>
            <a:r>
              <a:rPr lang="en-US" altLang="ko-KR" dirty="0"/>
              <a:t>validation data </a:t>
            </a:r>
            <a:r>
              <a:rPr lang="ko-KR" altLang="en-US" dirty="0"/>
              <a:t>에 대한 </a:t>
            </a:r>
            <a:r>
              <a:rPr lang="en-US" altLang="ko-KR" dirty="0"/>
              <a:t>accuracy </a:t>
            </a:r>
            <a:r>
              <a:rPr lang="ko-KR" altLang="en-US" dirty="0"/>
              <a:t>를 </a:t>
            </a:r>
            <a:r>
              <a:rPr lang="ko-KR" altLang="en-US" dirty="0" err="1"/>
              <a:t>출력하시오</a:t>
            </a:r>
            <a:r>
              <a:rPr lang="en-US" altLang="ko-KR" dirty="0"/>
              <a:t>.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ko-KR" altLang="en-US" sz="2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en-US" altLang="ko-KR" dirty="0"/>
              <a:t>: </a:t>
            </a:r>
            <a:r>
              <a:rPr lang="ko-KR" altLang="en-US" dirty="0"/>
              <a:t>실습문제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6D546F0-89EE-4759-8A1D-0F2F3092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35" y="3063444"/>
            <a:ext cx="10001784" cy="27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9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altLang="ko-KR" sz="2400" dirty="0"/>
              <a:t>[2] </a:t>
            </a:r>
            <a:r>
              <a:rPr lang="ko-KR" altLang="en-US" sz="2400" dirty="0"/>
              <a:t>다음과 같이 </a:t>
            </a:r>
            <a:r>
              <a:rPr lang="en-US" altLang="ko-KR" sz="2400" dirty="0"/>
              <a:t>overfitting </a:t>
            </a:r>
            <a:r>
              <a:rPr lang="ko-KR" altLang="en-US" sz="2400" dirty="0"/>
              <a:t>확인할 수 있는 그래프를 </a:t>
            </a:r>
            <a:r>
              <a:rPr lang="ko-KR" altLang="en-US" sz="2400" dirty="0" err="1"/>
              <a:t>출력하시오</a:t>
            </a:r>
            <a:r>
              <a:rPr lang="en-US" altLang="ko-KR" sz="2400" dirty="0"/>
              <a:t>.</a:t>
            </a:r>
            <a:endParaRPr lang="ko-KR" altLang="en-US" sz="2400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en-US" altLang="ko-KR" dirty="0"/>
              <a:t>: </a:t>
            </a:r>
            <a:r>
              <a:rPr lang="ko-KR" altLang="en-US" dirty="0"/>
              <a:t>실습문제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2B5292-F0E4-4E6B-BE0C-4F26B265F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1804987"/>
            <a:ext cx="102774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355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7F9468-F664-4795-BFD4-CC132E480E4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E1472D-11F3-4330-B500-F340C7C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en-US" altLang="ko-KR" dirty="0"/>
              <a:t>: </a:t>
            </a:r>
            <a:r>
              <a:rPr lang="ko-KR" altLang="en-US" dirty="0"/>
              <a:t>실습문제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B64801A-70B2-48A6-9061-A79DDE1A9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0AAA392-E18C-4014-BC00-053D1E0E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82" y="1234439"/>
            <a:ext cx="930211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3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10CEB6-79C8-48F7-BF91-D18E049BE1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문제 </a:t>
            </a:r>
            <a:r>
              <a:rPr lang="en-US" altLang="ko-KR" dirty="0"/>
              <a:t>3] </a:t>
            </a:r>
            <a:r>
              <a:rPr lang="ko-KR" altLang="en-US" dirty="0"/>
              <a:t>다음과 같은 </a:t>
            </a:r>
            <a:r>
              <a:rPr lang="en-US" altLang="ko-KR" dirty="0"/>
              <a:t>MNIST </a:t>
            </a:r>
            <a:r>
              <a:rPr lang="ko-KR" altLang="en-US" dirty="0"/>
              <a:t>데이터에 대해서 은닉 층 노드 </a:t>
            </a:r>
            <a:r>
              <a:rPr lang="en-US" altLang="ko-KR" dirty="0"/>
              <a:t>100 </a:t>
            </a:r>
            <a:r>
              <a:rPr lang="ko-KR" altLang="en-US" dirty="0"/>
              <a:t>개를 가지는 인공신경망 코드를 구현하고</a:t>
            </a:r>
            <a:r>
              <a:rPr lang="en-US" altLang="ko-KR" dirty="0"/>
              <a:t>, </a:t>
            </a:r>
            <a:r>
              <a:rPr lang="ko-KR" altLang="en-US" dirty="0"/>
              <a:t>정확도와 </a:t>
            </a:r>
            <a:r>
              <a:rPr lang="ko-KR" altLang="en-US" dirty="0" err="1"/>
              <a:t>오버피팅</a:t>
            </a:r>
            <a:r>
              <a:rPr lang="ko-KR" altLang="en-US" dirty="0"/>
              <a:t> 여부를 </a:t>
            </a:r>
            <a:r>
              <a:rPr lang="ko-KR" altLang="en-US" dirty="0" err="1"/>
              <a:t>확인하시오</a:t>
            </a:r>
            <a:r>
              <a:rPr lang="en-US" altLang="ko-KR" dirty="0"/>
              <a:t>. (</a:t>
            </a:r>
            <a:r>
              <a:rPr lang="ko-KR" altLang="en-US" dirty="0"/>
              <a:t>단 정답데이터는 </a:t>
            </a:r>
            <a:r>
              <a:rPr lang="en-US" altLang="ko-KR" dirty="0"/>
              <a:t>One-Hot Encoding </a:t>
            </a:r>
            <a:r>
              <a:rPr lang="ko-KR" altLang="en-US" dirty="0"/>
              <a:t>되어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31471F-5B48-4AFC-8161-75FC52E8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en-US" altLang="ko-KR" dirty="0"/>
              <a:t>: </a:t>
            </a:r>
            <a:r>
              <a:rPr lang="ko-KR" altLang="en-US" dirty="0"/>
              <a:t>실습문제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E003B9-4E24-4D9F-8136-2A4E95F0C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E0F001-F6CC-474A-8D27-4468065E0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31" y="2982558"/>
            <a:ext cx="7272337" cy="329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9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A599BD-CEC3-4111-B6B9-A9598DC95B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기본 자료형</a:t>
            </a:r>
            <a:endParaRPr lang="en-US" altLang="ko-KR" dirty="0"/>
          </a:p>
          <a:p>
            <a:pPr lvl="1"/>
            <a:r>
              <a:rPr lang="ko-KR" altLang="en-US" dirty="0"/>
              <a:t>상수형</a:t>
            </a:r>
            <a:r>
              <a:rPr lang="en-US" altLang="ko-KR" dirty="0"/>
              <a:t>(Constant) </a:t>
            </a:r>
            <a:r>
              <a:rPr lang="ko-KR" altLang="en-US" dirty="0"/>
              <a:t>사용 예시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A17213-689A-4C15-B8EF-DCF173B0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7E5B78-704E-4A54-9628-796BBFF2C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EAE725-25A1-445B-BC2D-5C0894880016}"/>
              </a:ext>
            </a:extLst>
          </p:cNvPr>
          <p:cNvSpPr/>
          <p:nvPr/>
        </p:nvSpPr>
        <p:spPr>
          <a:xfrm>
            <a:off x="1264023" y="2444337"/>
            <a:ext cx="5052957" cy="310929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</a:rPr>
              <a:t>tensorflow</a:t>
            </a:r>
            <a:r>
              <a:rPr lang="en-US" altLang="ko-KR" sz="1600" dirty="0">
                <a:solidFill>
                  <a:schemeClr val="tx1"/>
                </a:solidFill>
              </a:rPr>
              <a:t> as </a:t>
            </a:r>
            <a:r>
              <a:rPr lang="en-US" altLang="ko-KR" sz="1600" dirty="0" err="1">
                <a:solidFill>
                  <a:schemeClr val="tx1"/>
                </a:solidFill>
              </a:rPr>
              <a:t>tf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a = </a:t>
            </a:r>
            <a:r>
              <a:rPr lang="en-US" altLang="ko-KR" sz="1600" dirty="0" err="1">
                <a:solidFill>
                  <a:schemeClr val="tx1"/>
                </a:solidFill>
              </a:rPr>
              <a:t>tf.constant</a:t>
            </a:r>
            <a:r>
              <a:rPr lang="en-US" altLang="ko-KR" sz="1600" dirty="0">
                <a:solidFill>
                  <a:schemeClr val="tx1"/>
                </a:solidFill>
              </a:rPr>
              <a:t>([5],</a:t>
            </a:r>
            <a:r>
              <a:rPr lang="en-US" altLang="ko-KR" sz="1600" dirty="0" err="1">
                <a:solidFill>
                  <a:schemeClr val="tx1"/>
                </a:solidFill>
              </a:rPr>
              <a:t>dtype</a:t>
            </a:r>
            <a:r>
              <a:rPr lang="en-US" altLang="ko-KR" sz="16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b = </a:t>
            </a:r>
            <a:r>
              <a:rPr lang="en-US" altLang="ko-KR" sz="1600" dirty="0" err="1">
                <a:solidFill>
                  <a:schemeClr val="tx1"/>
                </a:solidFill>
              </a:rPr>
              <a:t>tf.constant</a:t>
            </a:r>
            <a:r>
              <a:rPr lang="en-US" altLang="ko-KR" sz="1600" dirty="0">
                <a:solidFill>
                  <a:schemeClr val="tx1"/>
                </a:solidFill>
              </a:rPr>
              <a:t>([10],</a:t>
            </a:r>
            <a:r>
              <a:rPr lang="en-US" altLang="ko-KR" sz="1600" dirty="0" err="1">
                <a:solidFill>
                  <a:schemeClr val="tx1"/>
                </a:solidFill>
              </a:rPr>
              <a:t>dtype</a:t>
            </a:r>
            <a:r>
              <a:rPr lang="en-US" altLang="ko-KR" sz="16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c = </a:t>
            </a:r>
            <a:r>
              <a:rPr lang="en-US" altLang="ko-KR" sz="1600" dirty="0" err="1">
                <a:solidFill>
                  <a:schemeClr val="tx1"/>
                </a:solidFill>
              </a:rPr>
              <a:t>tf.constant</a:t>
            </a:r>
            <a:r>
              <a:rPr lang="en-US" altLang="ko-KR" sz="1600" dirty="0">
                <a:solidFill>
                  <a:schemeClr val="tx1"/>
                </a:solidFill>
              </a:rPr>
              <a:t>([2],</a:t>
            </a:r>
            <a:r>
              <a:rPr lang="en-US" altLang="ko-KR" sz="1600" dirty="0" err="1">
                <a:solidFill>
                  <a:schemeClr val="tx1"/>
                </a:solidFill>
              </a:rPr>
              <a:t>dtype</a:t>
            </a:r>
            <a:r>
              <a:rPr lang="en-US" altLang="ko-KR" sz="1600" dirty="0">
                <a:solidFill>
                  <a:schemeClr val="tx1"/>
                </a:solidFill>
              </a:rPr>
              <a:t>=tf.float32)</a:t>
            </a: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d = a*</a:t>
            </a:r>
            <a:r>
              <a:rPr lang="en-US" altLang="ko-KR" sz="1600" dirty="0" err="1">
                <a:solidFill>
                  <a:schemeClr val="tx1"/>
                </a:solidFill>
              </a:rPr>
              <a:t>b+c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1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print(d)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E139AA-2C21-4915-B137-D0A7DB7A0FA9}"/>
              </a:ext>
            </a:extLst>
          </p:cNvPr>
          <p:cNvSpPr/>
          <p:nvPr/>
        </p:nvSpPr>
        <p:spPr>
          <a:xfrm>
            <a:off x="6491791" y="2444336"/>
            <a:ext cx="4961069" cy="3109297"/>
          </a:xfrm>
          <a:prstGeom prst="rect">
            <a:avLst/>
          </a:prstGeom>
          <a:solidFill>
            <a:srgbClr val="EFF5F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t"/>
          <a:lstStyle/>
          <a:p>
            <a:pPr>
              <a:lnSpc>
                <a:spcPct val="115000"/>
              </a:lnSpc>
            </a:pPr>
            <a:r>
              <a:rPr lang="en-US" altLang="ko-KR" sz="1600" dirty="0" err="1">
                <a:solidFill>
                  <a:schemeClr val="tx1"/>
                </a:solidFill>
              </a:rPr>
              <a:t>tf.Tensor</a:t>
            </a:r>
            <a:r>
              <a:rPr lang="en-US" altLang="ko-KR" sz="1600" dirty="0">
                <a:solidFill>
                  <a:schemeClr val="tx1"/>
                </a:solidFill>
              </a:rPr>
              <a:t>([52.], shape=(1,), </a:t>
            </a:r>
            <a:r>
              <a:rPr lang="en-US" altLang="ko-KR" sz="1600" dirty="0" err="1">
                <a:solidFill>
                  <a:schemeClr val="tx1"/>
                </a:solidFill>
              </a:rPr>
              <a:t>dtype</a:t>
            </a:r>
            <a:r>
              <a:rPr lang="en-US" altLang="ko-KR" sz="1600" dirty="0">
                <a:solidFill>
                  <a:schemeClr val="tx1"/>
                </a:solidFill>
              </a:rPr>
              <a:t>=float32)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42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BD39E4-878A-4B46-B3AC-A318B249046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그래프와 세션의 개념</a:t>
            </a:r>
            <a:endParaRPr lang="en-US" altLang="ko-KR" dirty="0"/>
          </a:p>
          <a:p>
            <a:pPr lvl="1"/>
            <a:r>
              <a:rPr lang="ko-KR" altLang="en-US" dirty="0" err="1"/>
              <a:t>텐서플로의</a:t>
            </a:r>
            <a:r>
              <a:rPr lang="ko-KR" altLang="en-US" dirty="0"/>
              <a:t> 프로그래밍 모델을 이해하려면 먼저 그래프와 세션의 개념을 이해하여야 함</a:t>
            </a:r>
            <a:endParaRPr lang="en-US" altLang="ko-KR" dirty="0"/>
          </a:p>
          <a:p>
            <a:pPr lvl="1"/>
            <a:r>
              <a:rPr lang="ko-KR" altLang="en-US" dirty="0"/>
              <a:t>앞 페이지 상수형 사용 예시의 </a:t>
            </a:r>
            <a:br>
              <a:rPr lang="en-US" altLang="ko-KR" dirty="0"/>
            </a:br>
            <a:r>
              <a:rPr lang="en-US" altLang="ko-KR" dirty="0"/>
              <a:t>d=a*</a:t>
            </a:r>
            <a:r>
              <a:rPr lang="en-US" altLang="ko-KR" dirty="0" err="1"/>
              <a:t>b+c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d</a:t>
            </a:r>
            <a:r>
              <a:rPr lang="ko-KR" altLang="en-US" dirty="0"/>
              <a:t>는 계산을 수행</a:t>
            </a:r>
            <a:br>
              <a:rPr lang="en-US" altLang="ko-KR" dirty="0"/>
            </a:br>
            <a:r>
              <a:rPr lang="ko-KR" altLang="en-US" dirty="0"/>
              <a:t>하는 것이 아니라 </a:t>
            </a:r>
            <a:br>
              <a:rPr lang="en-US" altLang="ko-KR" dirty="0"/>
            </a:br>
            <a:r>
              <a:rPr lang="en-US" altLang="ko-KR" dirty="0"/>
              <a:t>a*</a:t>
            </a:r>
            <a:r>
              <a:rPr lang="en-US" altLang="ko-KR" dirty="0" err="1"/>
              <a:t>b+c</a:t>
            </a:r>
            <a:r>
              <a:rPr lang="en-US" altLang="ko-KR" dirty="0"/>
              <a:t> </a:t>
            </a:r>
            <a:r>
              <a:rPr lang="ko-KR" altLang="en-US" dirty="0"/>
              <a:t>그래프를 정의하는 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52428A-115D-4A18-B4F0-7756D0DD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28CDD2-D8B8-4ED8-8FEA-F5258F29C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614DC3-2847-4296-9447-6FB58BF7E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252" y="2447925"/>
            <a:ext cx="52101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6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A599BD-CEC3-4111-B6B9-A9598DC95BF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ko-KR" altLang="en-US" dirty="0"/>
              <a:t>실제로 값을 계산하여 얻기 위해서는</a:t>
            </a:r>
            <a:r>
              <a:rPr lang="en-US" altLang="ko-KR" dirty="0"/>
              <a:t> </a:t>
            </a:r>
            <a:r>
              <a:rPr lang="ko-KR" altLang="en-US" dirty="0"/>
              <a:t>정의된 그래프에 </a:t>
            </a:r>
            <a:r>
              <a:rPr lang="en-US" altLang="ko-KR" dirty="0"/>
              <a:t>a, b, c </a:t>
            </a:r>
            <a:r>
              <a:rPr lang="ko-KR" altLang="en-US" dirty="0"/>
              <a:t>값을 넣어서 실행해야 함</a:t>
            </a:r>
            <a:endParaRPr lang="en-US" altLang="ko-KR" dirty="0"/>
          </a:p>
          <a:p>
            <a:pPr lvl="1"/>
            <a:r>
              <a:rPr lang="ko-KR" altLang="en-US" dirty="0"/>
              <a:t>실행 방법은 먼저 세션 </a:t>
            </a:r>
            <a:r>
              <a:rPr lang="en-US" altLang="ko-KR" dirty="0"/>
              <a:t>(Session)</a:t>
            </a:r>
            <a:r>
              <a:rPr lang="ko-KR" altLang="en-US" dirty="0"/>
              <a:t>을 생성하고 다음으로</a:t>
            </a:r>
            <a:r>
              <a:rPr lang="en-US" altLang="ko-KR" dirty="0"/>
              <a:t> </a:t>
            </a:r>
            <a:r>
              <a:rPr lang="ko-KR" altLang="en-US" dirty="0"/>
              <a:t>그래프를 실행함</a:t>
            </a:r>
            <a:endParaRPr lang="en-US" altLang="ko-KR" dirty="0"/>
          </a:p>
          <a:p>
            <a:pPr lvl="1"/>
            <a:r>
              <a:rPr lang="ko-KR" altLang="en-US" dirty="0"/>
              <a:t>세션</a:t>
            </a:r>
            <a:r>
              <a:rPr lang="en-US" altLang="ko-KR" dirty="0"/>
              <a:t>: </a:t>
            </a:r>
            <a:r>
              <a:rPr lang="ko-KR" altLang="en-US" dirty="0"/>
              <a:t>그래프를 인자로 받아서 실행해 주는 러너</a:t>
            </a:r>
            <a:r>
              <a:rPr lang="en-US" altLang="ko-KR" dirty="0"/>
              <a:t>(Runner)</a:t>
            </a:r>
            <a:r>
              <a:rPr lang="ko-KR" altLang="en-US" dirty="0"/>
              <a:t>의 일종으로 볼 수 있음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0A17213-689A-4C15-B8EF-DCF173B0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텐서플로</a:t>
            </a:r>
            <a:r>
              <a:rPr lang="ko-KR" altLang="en-US" dirty="0"/>
              <a:t> 기본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7E5B78-704E-4A54-9628-796BBFF2C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822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15709</TotalTime>
  <Words>4307</Words>
  <Application>Microsoft Office PowerPoint</Application>
  <PresentationFormat>와이드스크린</PresentationFormat>
  <Paragraphs>589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2" baseType="lpstr">
      <vt:lpstr>맑은 고딕</vt:lpstr>
      <vt:lpstr>Arial</vt:lpstr>
      <vt:lpstr>Office 테마</vt:lpstr>
      <vt:lpstr>  텐서플로우 기초</vt:lpstr>
      <vt:lpstr>텐서플로 소개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텐서플로 기본</vt:lpstr>
      <vt:lpstr>행렬과 텐서플로</vt:lpstr>
      <vt:lpstr>행렬과 텐서플로</vt:lpstr>
      <vt:lpstr>행렬과 텐서플로</vt:lpstr>
      <vt:lpstr>행렬과 텐서플로</vt:lpstr>
      <vt:lpstr>행렬과 텐서플로</vt:lpstr>
      <vt:lpstr>행렬과 텐서플로</vt:lpstr>
      <vt:lpstr>행렬과 텐서플로</vt:lpstr>
      <vt:lpstr>행렬과 텐서플로</vt:lpstr>
      <vt:lpstr>행렬과 텐서플로</vt:lpstr>
      <vt:lpstr>행렬과 텐서플로</vt:lpstr>
      <vt:lpstr>텐서플로를 이용한 MNIST</vt:lpstr>
      <vt:lpstr>텐서플로를 이용한 MNIST</vt:lpstr>
      <vt:lpstr>텐서플로를 이용한 MNIST</vt:lpstr>
      <vt:lpstr>텐서플로를 이용한 MNIST</vt:lpstr>
      <vt:lpstr>텐서플로를 이용한 MNIST</vt:lpstr>
      <vt:lpstr>텐서플로를 이용한 MNIST</vt:lpstr>
      <vt:lpstr>텐서플로를 이용한 MNIST</vt:lpstr>
      <vt:lpstr>텐서플로 실습 문제</vt:lpstr>
      <vt:lpstr>텐서플로 2.x 소개</vt:lpstr>
      <vt:lpstr>텐서플로 2.x 소개</vt:lpstr>
      <vt:lpstr>텐서플로 2.x 소개</vt:lpstr>
      <vt:lpstr>텐서플로 2.x</vt:lpstr>
      <vt:lpstr>텐서플로 2.x</vt:lpstr>
      <vt:lpstr>텐서플로 2.x</vt:lpstr>
      <vt:lpstr>텐서플로 2.x</vt:lpstr>
      <vt:lpstr>텐서플로 2.x</vt:lpstr>
      <vt:lpstr>텐서플로 2.x-케라스</vt:lpstr>
      <vt:lpstr>텐서플로 2.x-케라스</vt:lpstr>
      <vt:lpstr>텐서플로 2.x-케라스</vt:lpstr>
      <vt:lpstr>텐서플로 2.x-케라스</vt:lpstr>
      <vt:lpstr>텐서플로 2.x-케라스</vt:lpstr>
      <vt:lpstr>텐서플로 2.x-케라스</vt:lpstr>
      <vt:lpstr>텐서플로 2.x-케라스</vt:lpstr>
      <vt:lpstr>텐서플로 2.x-케라스</vt:lpstr>
      <vt:lpstr>텐서플로 2.x-케라스</vt:lpstr>
      <vt:lpstr>텐서플로 2.x-케라스</vt:lpstr>
      <vt:lpstr>텐서플로 2.x-케라스</vt:lpstr>
      <vt:lpstr>텐서플로 2.x-케라스</vt:lpstr>
      <vt:lpstr>텐서플로: 실습문제</vt:lpstr>
      <vt:lpstr>텐서플로: 실습문제</vt:lpstr>
      <vt:lpstr>텐서플로: 실습문제</vt:lpstr>
      <vt:lpstr>텐서플로: 실습문제</vt:lpstr>
      <vt:lpstr>텐서플로: 실습문제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 Seokhwan</dc:creator>
  <cp:lastModifiedBy>양석환</cp:lastModifiedBy>
  <cp:revision>394</cp:revision>
  <dcterms:created xsi:type="dcterms:W3CDTF">2020-04-26T16:21:57Z</dcterms:created>
  <dcterms:modified xsi:type="dcterms:W3CDTF">2022-10-23T14:57:02Z</dcterms:modified>
</cp:coreProperties>
</file>